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53" r:id="rId3"/>
    <p:sldId id="323" r:id="rId4"/>
    <p:sldId id="408" r:id="rId5"/>
    <p:sldId id="321" r:id="rId6"/>
    <p:sldId id="394" r:id="rId7"/>
    <p:sldId id="393" r:id="rId8"/>
    <p:sldId id="395" r:id="rId9"/>
    <p:sldId id="409" r:id="rId10"/>
    <p:sldId id="396" r:id="rId11"/>
    <p:sldId id="397" r:id="rId12"/>
    <p:sldId id="398" r:id="rId13"/>
    <p:sldId id="410" r:id="rId14"/>
    <p:sldId id="399" r:id="rId15"/>
    <p:sldId id="400" r:id="rId16"/>
    <p:sldId id="403" r:id="rId17"/>
    <p:sldId id="404" r:id="rId18"/>
    <p:sldId id="405" r:id="rId19"/>
    <p:sldId id="406" r:id="rId20"/>
    <p:sldId id="355" r:id="rId21"/>
    <p:sldId id="356" r:id="rId22"/>
    <p:sldId id="411" r:id="rId23"/>
    <p:sldId id="412" r:id="rId24"/>
    <p:sldId id="275" r:id="rId25"/>
    <p:sldId id="327" r:id="rId26"/>
    <p:sldId id="287" r:id="rId27"/>
    <p:sldId id="288" r:id="rId28"/>
    <p:sldId id="367" r:id="rId29"/>
    <p:sldId id="370" r:id="rId30"/>
    <p:sldId id="261" r:id="rId31"/>
    <p:sldId id="312" r:id="rId32"/>
    <p:sldId id="373" r:id="rId33"/>
    <p:sldId id="371" r:id="rId34"/>
    <p:sldId id="372" r:id="rId35"/>
    <p:sldId id="289" r:id="rId36"/>
    <p:sldId id="290" r:id="rId37"/>
    <p:sldId id="317" r:id="rId38"/>
    <p:sldId id="318" r:id="rId39"/>
    <p:sldId id="300" r:id="rId40"/>
    <p:sldId id="344" r:id="rId41"/>
    <p:sldId id="346" r:id="rId42"/>
    <p:sldId id="316" r:id="rId43"/>
    <p:sldId id="280" r:id="rId44"/>
    <p:sldId id="281" r:id="rId45"/>
    <p:sldId id="341" r:id="rId4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28"/>
    <p:restoredTop sz="94694"/>
  </p:normalViewPr>
  <p:slideViewPr>
    <p:cSldViewPr snapToGrid="0" snapToObjects="1">
      <p:cViewPr varScale="1">
        <p:scale>
          <a:sx n="118" d="100"/>
          <a:sy n="118" d="100"/>
        </p:scale>
        <p:origin x="224" y="26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eduardoagostascarel\OneDrive\Documentos\Energy%20Imbalance\CARMENGO\Tierra_oceano_anomalia_temp.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r>
              <a:rPr lang="en-US" sz="2400">
                <a:solidFill>
                  <a:schemeClr val="bg1"/>
                </a:solidFill>
              </a:rPr>
              <a:t>Land+Oceans, Jan-Dec</a:t>
            </a:r>
          </a:p>
        </c:rich>
      </c:tx>
      <c:layout>
        <c:manualLayout>
          <c:xMode val="edge"/>
          <c:yMode val="edge"/>
          <c:x val="0.36356717819763068"/>
          <c:y val="2.356021428045806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endParaRPr lang="es-ES"/>
        </a:p>
      </c:txPr>
    </c:title>
    <c:autoTitleDeleted val="0"/>
    <c:plotArea>
      <c:layout>
        <c:manualLayout>
          <c:layoutTarget val="inner"/>
          <c:xMode val="edge"/>
          <c:yMode val="edge"/>
          <c:x val="0.10401666823926317"/>
          <c:y val="0.10156752962270693"/>
          <c:w val="0.84459794479783301"/>
          <c:h val="0.69286162537953444"/>
        </c:manualLayout>
      </c:layout>
      <c:barChart>
        <c:barDir val="col"/>
        <c:grouping val="clustered"/>
        <c:varyColors val="0"/>
        <c:ser>
          <c:idx val="0"/>
          <c:order val="0"/>
          <c:spPr>
            <a:solidFill>
              <a:srgbClr val="FF0000"/>
            </a:solidFill>
            <a:ln>
              <a:solidFill>
                <a:schemeClr val="tx1"/>
              </a:solidFill>
            </a:ln>
            <a:effectLst/>
          </c:spPr>
          <c:invertIfNegative val="1"/>
          <c:trendline>
            <c:spPr>
              <a:ln w="60325" cap="rnd">
                <a:solidFill>
                  <a:srgbClr val="00B0F0"/>
                </a:solidFill>
                <a:prstDash val="sysDot"/>
              </a:ln>
              <a:effectLst/>
            </c:spPr>
            <c:trendlineType val="linear"/>
            <c:dispRSqr val="0"/>
            <c:dispEq val="0"/>
          </c:trendline>
          <c:errBars>
            <c:errBarType val="both"/>
            <c:errValType val="fixedVal"/>
            <c:noEndCap val="0"/>
            <c:val val="6.0000000000000012E-2"/>
            <c:spPr>
              <a:noFill/>
              <a:ln w="9525" cap="flat" cmpd="sng" algn="ctr">
                <a:solidFill>
                  <a:schemeClr val="bg1"/>
                </a:solidFill>
                <a:round/>
              </a:ln>
              <a:effectLst/>
            </c:spPr>
          </c:errBars>
          <c:cat>
            <c:numRef>
              <c:f>'Tierra_oceano_anomalia_temp (5)'!$C$6:$C$144</c:f>
              <c:numCache>
                <c:formatCode>General</c:formatCode>
                <c:ptCount val="139"/>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2011</c:v>
                </c:pt>
                <c:pt idx="132">
                  <c:v>2012</c:v>
                </c:pt>
                <c:pt idx="133">
                  <c:v>2013</c:v>
                </c:pt>
                <c:pt idx="134">
                  <c:v>2014</c:v>
                </c:pt>
                <c:pt idx="135">
                  <c:v>2015</c:v>
                </c:pt>
                <c:pt idx="136">
                  <c:v>2016</c:v>
                </c:pt>
                <c:pt idx="137">
                  <c:v>2017</c:v>
                </c:pt>
                <c:pt idx="138">
                  <c:v>2018</c:v>
                </c:pt>
              </c:numCache>
            </c:numRef>
          </c:cat>
          <c:val>
            <c:numRef>
              <c:f>'Tierra_oceano_anomalia_temp (5)'!$I$6:$I$144</c:f>
              <c:numCache>
                <c:formatCode>General</c:formatCode>
                <c:ptCount val="139"/>
                <c:pt idx="0">
                  <c:v>9.0736000000000039E-2</c:v>
                </c:pt>
                <c:pt idx="1">
                  <c:v>0.14073599999999997</c:v>
                </c:pt>
                <c:pt idx="2">
                  <c:v>0.14073599999999997</c:v>
                </c:pt>
                <c:pt idx="3">
                  <c:v>6.0736000000000012E-2</c:v>
                </c:pt>
                <c:pt idx="4">
                  <c:v>7.3599999999995891E-4</c:v>
                </c:pt>
                <c:pt idx="5">
                  <c:v>-9.26400000000005E-3</c:v>
                </c:pt>
                <c:pt idx="6">
                  <c:v>7.3599999999995891E-4</c:v>
                </c:pt>
                <c:pt idx="7">
                  <c:v>-3.9263999999999966E-2</c:v>
                </c:pt>
                <c:pt idx="8">
                  <c:v>6.0736000000000012E-2</c:v>
                </c:pt>
                <c:pt idx="9">
                  <c:v>0.110736</c:v>
                </c:pt>
                <c:pt idx="10">
                  <c:v>-0.11926400000000004</c:v>
                </c:pt>
                <c:pt idx="11">
                  <c:v>-3.9263999999999966E-2</c:v>
                </c:pt>
                <c:pt idx="12">
                  <c:v>-8.926400000000001E-2</c:v>
                </c:pt>
                <c:pt idx="13">
                  <c:v>-9.9264000000000019E-2</c:v>
                </c:pt>
                <c:pt idx="14">
                  <c:v>-6.9263999999999992E-2</c:v>
                </c:pt>
                <c:pt idx="15">
                  <c:v>-9.26400000000005E-3</c:v>
                </c:pt>
                <c:pt idx="16">
                  <c:v>0.12073600000000001</c:v>
                </c:pt>
                <c:pt idx="17">
                  <c:v>9.0736000000000039E-2</c:v>
                </c:pt>
                <c:pt idx="18">
                  <c:v>-4.9263999999999974E-2</c:v>
                </c:pt>
                <c:pt idx="19">
                  <c:v>9.0736000000000039E-2</c:v>
                </c:pt>
                <c:pt idx="20">
                  <c:v>0.14073599999999997</c:v>
                </c:pt>
                <c:pt idx="21">
                  <c:v>7.0736000000000021E-2</c:v>
                </c:pt>
                <c:pt idx="22">
                  <c:v>-3.9263999999999966E-2</c:v>
                </c:pt>
                <c:pt idx="23">
                  <c:v>-0.12926400000000005</c:v>
                </c:pt>
                <c:pt idx="24">
                  <c:v>-0.20926400000000001</c:v>
                </c:pt>
                <c:pt idx="25">
                  <c:v>-7.9264000000000001E-2</c:v>
                </c:pt>
                <c:pt idx="26">
                  <c:v>-9.26400000000005E-3</c:v>
                </c:pt>
                <c:pt idx="27">
                  <c:v>-0.15926399999999996</c:v>
                </c:pt>
                <c:pt idx="28">
                  <c:v>-0.22926400000000002</c:v>
                </c:pt>
                <c:pt idx="29">
                  <c:v>-0.21926400000000001</c:v>
                </c:pt>
                <c:pt idx="30">
                  <c:v>-0.16926399999999997</c:v>
                </c:pt>
                <c:pt idx="31">
                  <c:v>-0.21926400000000001</c:v>
                </c:pt>
                <c:pt idx="32">
                  <c:v>-0.11926400000000004</c:v>
                </c:pt>
                <c:pt idx="33">
                  <c:v>-9.9264000000000019E-2</c:v>
                </c:pt>
                <c:pt idx="34">
                  <c:v>7.0736000000000021E-2</c:v>
                </c:pt>
                <c:pt idx="35">
                  <c:v>0.14073599999999997</c:v>
                </c:pt>
                <c:pt idx="36">
                  <c:v>-7.9264000000000001E-2</c:v>
                </c:pt>
                <c:pt idx="37">
                  <c:v>-9.9264000000000019E-2</c:v>
                </c:pt>
                <c:pt idx="38">
                  <c:v>1.0735999999999968E-2</c:v>
                </c:pt>
                <c:pt idx="39">
                  <c:v>1.0735999999999968E-2</c:v>
                </c:pt>
                <c:pt idx="40">
                  <c:v>7.3599999999995891E-4</c:v>
                </c:pt>
                <c:pt idx="41">
                  <c:v>7.0736000000000021E-2</c:v>
                </c:pt>
                <c:pt idx="42">
                  <c:v>-9.26400000000005E-3</c:v>
                </c:pt>
                <c:pt idx="43">
                  <c:v>7.3599999999995891E-4</c:v>
                </c:pt>
                <c:pt idx="44">
                  <c:v>-2.9263999999999957E-2</c:v>
                </c:pt>
                <c:pt idx="45">
                  <c:v>7.0736000000000021E-2</c:v>
                </c:pt>
                <c:pt idx="46">
                  <c:v>0.15073599999999998</c:v>
                </c:pt>
                <c:pt idx="47">
                  <c:v>7.0736000000000021E-2</c:v>
                </c:pt>
                <c:pt idx="48">
                  <c:v>4.0735999999999994E-2</c:v>
                </c:pt>
                <c:pt idx="49">
                  <c:v>-7.9264000000000001E-2</c:v>
                </c:pt>
                <c:pt idx="50">
                  <c:v>0.12073600000000001</c:v>
                </c:pt>
                <c:pt idx="51">
                  <c:v>0.14073599999999997</c:v>
                </c:pt>
                <c:pt idx="52">
                  <c:v>0.10073600000000005</c:v>
                </c:pt>
                <c:pt idx="53">
                  <c:v>-2.9263999999999957E-2</c:v>
                </c:pt>
                <c:pt idx="54">
                  <c:v>0.110736</c:v>
                </c:pt>
                <c:pt idx="55">
                  <c:v>7.0736000000000021E-2</c:v>
                </c:pt>
                <c:pt idx="56">
                  <c:v>0.10073600000000005</c:v>
                </c:pt>
                <c:pt idx="57">
                  <c:v>0.20073600000000003</c:v>
                </c:pt>
                <c:pt idx="58">
                  <c:v>0.19073600000000002</c:v>
                </c:pt>
                <c:pt idx="59">
                  <c:v>0.20073600000000003</c:v>
                </c:pt>
                <c:pt idx="60">
                  <c:v>0.31073600000000001</c:v>
                </c:pt>
                <c:pt idx="61">
                  <c:v>0.40073599999999998</c:v>
                </c:pt>
                <c:pt idx="62">
                  <c:v>0.360736</c:v>
                </c:pt>
                <c:pt idx="63">
                  <c:v>0.37073600000000001</c:v>
                </c:pt>
                <c:pt idx="64">
                  <c:v>0.50073599999999996</c:v>
                </c:pt>
                <c:pt idx="65">
                  <c:v>0.38073600000000002</c:v>
                </c:pt>
                <c:pt idx="66">
                  <c:v>0.20073600000000003</c:v>
                </c:pt>
                <c:pt idx="67">
                  <c:v>0.16073599999999999</c:v>
                </c:pt>
                <c:pt idx="68">
                  <c:v>0.15073599999999998</c:v>
                </c:pt>
                <c:pt idx="69">
                  <c:v>0.15073599999999998</c:v>
                </c:pt>
                <c:pt idx="70">
                  <c:v>4.0735999999999994E-2</c:v>
                </c:pt>
                <c:pt idx="71">
                  <c:v>0.20073600000000003</c:v>
                </c:pt>
                <c:pt idx="72">
                  <c:v>0.230736</c:v>
                </c:pt>
                <c:pt idx="73">
                  <c:v>0.300736</c:v>
                </c:pt>
                <c:pt idx="74">
                  <c:v>9.0736000000000039E-2</c:v>
                </c:pt>
                <c:pt idx="75">
                  <c:v>7.0736000000000021E-2</c:v>
                </c:pt>
                <c:pt idx="76">
                  <c:v>1.0735999999999968E-2</c:v>
                </c:pt>
                <c:pt idx="77">
                  <c:v>0.26073600000000002</c:v>
                </c:pt>
                <c:pt idx="78">
                  <c:v>0.32073600000000002</c:v>
                </c:pt>
                <c:pt idx="79">
                  <c:v>0.27073599999999998</c:v>
                </c:pt>
                <c:pt idx="80">
                  <c:v>0.230736</c:v>
                </c:pt>
                <c:pt idx="81">
                  <c:v>0.29073599999999999</c:v>
                </c:pt>
                <c:pt idx="82">
                  <c:v>0.300736</c:v>
                </c:pt>
                <c:pt idx="83">
                  <c:v>0.32073600000000002</c:v>
                </c:pt>
                <c:pt idx="84">
                  <c:v>6.0736000000000012E-2</c:v>
                </c:pt>
                <c:pt idx="85">
                  <c:v>0.13073600000000002</c:v>
                </c:pt>
                <c:pt idx="86">
                  <c:v>0.19073600000000002</c:v>
                </c:pt>
                <c:pt idx="87">
                  <c:v>0.20073600000000003</c:v>
                </c:pt>
                <c:pt idx="88">
                  <c:v>0.18073600000000001</c:v>
                </c:pt>
                <c:pt idx="89">
                  <c:v>0.300736</c:v>
                </c:pt>
                <c:pt idx="90">
                  <c:v>0.25073600000000001</c:v>
                </c:pt>
                <c:pt idx="91">
                  <c:v>0.13073600000000002</c:v>
                </c:pt>
                <c:pt idx="92">
                  <c:v>0.24073600000000001</c:v>
                </c:pt>
                <c:pt idx="93">
                  <c:v>0.37073600000000001</c:v>
                </c:pt>
                <c:pt idx="94">
                  <c:v>0.14073599999999997</c:v>
                </c:pt>
                <c:pt idx="95">
                  <c:v>0.21073600000000003</c:v>
                </c:pt>
                <c:pt idx="96">
                  <c:v>0.13073600000000002</c:v>
                </c:pt>
                <c:pt idx="97">
                  <c:v>0.40073599999999998</c:v>
                </c:pt>
                <c:pt idx="98">
                  <c:v>0.32073600000000002</c:v>
                </c:pt>
                <c:pt idx="99">
                  <c:v>0.43073600000000001</c:v>
                </c:pt>
                <c:pt idx="100">
                  <c:v>0.47073600000000004</c:v>
                </c:pt>
                <c:pt idx="101">
                  <c:v>0.51073599999999997</c:v>
                </c:pt>
                <c:pt idx="102">
                  <c:v>0.39073599999999997</c:v>
                </c:pt>
                <c:pt idx="103">
                  <c:v>0.550736</c:v>
                </c:pt>
                <c:pt idx="104">
                  <c:v>0.360736</c:v>
                </c:pt>
                <c:pt idx="105">
                  <c:v>0.34073600000000004</c:v>
                </c:pt>
                <c:pt idx="106">
                  <c:v>0.44073600000000002</c:v>
                </c:pt>
                <c:pt idx="107">
                  <c:v>0.58073600000000003</c:v>
                </c:pt>
                <c:pt idx="108">
                  <c:v>0.58073600000000003</c:v>
                </c:pt>
                <c:pt idx="109">
                  <c:v>0.50073599999999996</c:v>
                </c:pt>
                <c:pt idx="110">
                  <c:v>0.64073599999999997</c:v>
                </c:pt>
                <c:pt idx="111">
                  <c:v>0.61073600000000006</c:v>
                </c:pt>
                <c:pt idx="112">
                  <c:v>0.46073600000000003</c:v>
                </c:pt>
                <c:pt idx="113">
                  <c:v>0.49073600000000006</c:v>
                </c:pt>
                <c:pt idx="114">
                  <c:v>0.550736</c:v>
                </c:pt>
                <c:pt idx="115">
                  <c:v>0.66073599999999999</c:v>
                </c:pt>
                <c:pt idx="116">
                  <c:v>0.53073599999999999</c:v>
                </c:pt>
                <c:pt idx="117">
                  <c:v>0.73073600000000005</c:v>
                </c:pt>
                <c:pt idx="118">
                  <c:v>0.84073600000000004</c:v>
                </c:pt>
                <c:pt idx="119">
                  <c:v>0.65073599999999998</c:v>
                </c:pt>
                <c:pt idx="120">
                  <c:v>0.64073599999999997</c:v>
                </c:pt>
                <c:pt idx="121">
                  <c:v>0.76073600000000008</c:v>
                </c:pt>
                <c:pt idx="122">
                  <c:v>0.81073600000000001</c:v>
                </c:pt>
                <c:pt idx="123">
                  <c:v>0.82073600000000002</c:v>
                </c:pt>
                <c:pt idx="124">
                  <c:v>0.79073599999999999</c:v>
                </c:pt>
                <c:pt idx="125">
                  <c:v>0.87073600000000007</c:v>
                </c:pt>
                <c:pt idx="126">
                  <c:v>0.82073600000000002</c:v>
                </c:pt>
                <c:pt idx="127">
                  <c:v>0.82073600000000002</c:v>
                </c:pt>
                <c:pt idx="128">
                  <c:v>0.75073600000000007</c:v>
                </c:pt>
                <c:pt idx="129">
                  <c:v>0.85073600000000005</c:v>
                </c:pt>
                <c:pt idx="130">
                  <c:v>0.91073599999999999</c:v>
                </c:pt>
                <c:pt idx="131">
                  <c:v>0.79073599999999999</c:v>
                </c:pt>
                <c:pt idx="132">
                  <c:v>0.83073600000000003</c:v>
                </c:pt>
                <c:pt idx="133">
                  <c:v>0.88073600000000007</c:v>
                </c:pt>
                <c:pt idx="134">
                  <c:v>0.95073600000000003</c:v>
                </c:pt>
                <c:pt idx="135">
                  <c:v>1.120736</c:v>
                </c:pt>
                <c:pt idx="136">
                  <c:v>1.160736</c:v>
                </c:pt>
                <c:pt idx="137">
                  <c:v>1.0607359999999999</c:v>
                </c:pt>
                <c:pt idx="138">
                  <c:v>1.0607359999999999</c:v>
                </c:pt>
              </c:numCache>
            </c:numRef>
          </c:val>
          <c:extLst>
            <c:ext xmlns:c14="http://schemas.microsoft.com/office/drawing/2007/8/2/chart" uri="{6F2FDCE9-48DA-4B69-8628-5D25D57E5C99}">
              <c14:invertSolidFillFmt>
                <c14:spPr xmlns:c14="http://schemas.microsoft.com/office/drawing/2007/8/2/chart">
                  <a:solidFill>
                    <a:srgbClr val="2F5597"/>
                  </a:solidFill>
                  <a:ln>
                    <a:solidFill>
                      <a:schemeClr val="tx1"/>
                    </a:solidFill>
                  </a:ln>
                  <a:effectLst/>
                </c14:spPr>
              </c14:invertSolidFillFmt>
            </c:ext>
            <c:ext xmlns:c16="http://schemas.microsoft.com/office/drawing/2014/chart" uri="{C3380CC4-5D6E-409C-BE32-E72D297353CC}">
              <c16:uniqueId val="{00000001-7716-8648-ABF5-2BA67F7447FC}"/>
            </c:ext>
          </c:extLst>
        </c:ser>
        <c:dLbls>
          <c:showLegendKey val="0"/>
          <c:showVal val="0"/>
          <c:showCatName val="0"/>
          <c:showSerName val="0"/>
          <c:showPercent val="0"/>
          <c:showBubbleSize val="0"/>
        </c:dLbls>
        <c:gapWidth val="0"/>
        <c:axId val="778979648"/>
        <c:axId val="778980064"/>
      </c:barChart>
      <c:catAx>
        <c:axId val="7789796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s-AR" sz="1400">
                    <a:solidFill>
                      <a:schemeClr val="bg1"/>
                    </a:solidFill>
                  </a:rPr>
                  <a:t>years</a:t>
                </a:r>
              </a:p>
            </c:rich>
          </c:tx>
          <c:layout>
            <c:manualLayout>
              <c:xMode val="edge"/>
              <c:yMode val="edge"/>
              <c:x val="0.51389707998854584"/>
              <c:y val="0.9326362943803516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s-ES"/>
            </a:p>
          </c:txPr>
        </c:title>
        <c:numFmt formatCode="General" sourceLinked="0"/>
        <c:majorTickMark val="cross"/>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bg1"/>
                </a:solidFill>
                <a:latin typeface="+mn-lt"/>
                <a:ea typeface="+mn-ea"/>
                <a:cs typeface="+mn-cs"/>
              </a:defRPr>
            </a:pPr>
            <a:endParaRPr lang="es-ES"/>
          </a:p>
        </c:txPr>
        <c:crossAx val="778980064"/>
        <c:crosses val="autoZero"/>
        <c:auto val="1"/>
        <c:lblAlgn val="ctr"/>
        <c:lblOffset val="100"/>
        <c:tickLblSkip val="10"/>
        <c:tickMarkSkip val="5"/>
        <c:noMultiLvlLbl val="0"/>
      </c:catAx>
      <c:valAx>
        <c:axId val="778980064"/>
        <c:scaling>
          <c:orientation val="minMax"/>
          <c:max val="1.4"/>
          <c:min val="-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s-AR" sz="1800">
                    <a:solidFill>
                      <a:schemeClr val="bg1"/>
                    </a:solidFill>
                  </a:rPr>
                  <a:t>Global Temperature anomaly (°C)</a:t>
                </a:r>
              </a:p>
            </c:rich>
          </c:tx>
          <c:layout>
            <c:manualLayout>
              <c:xMode val="edge"/>
              <c:yMode val="edge"/>
              <c:x val="1.7523097912426275E-2"/>
              <c:y val="0.1366513307156855"/>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s-ES"/>
          </a:p>
        </c:txPr>
        <c:crossAx val="778979648"/>
        <c:crosses val="autoZero"/>
        <c:crossBetween val="midCat"/>
      </c:valAx>
      <c:spPr>
        <a:noFill/>
        <a:ln>
          <a:noFill/>
        </a:ln>
        <a:effectLst/>
      </c:spPr>
    </c:plotArea>
    <c:plotVisOnly val="1"/>
    <c:dispBlanksAs val="gap"/>
    <c:showDLblsOverMax val="0"/>
  </c:chart>
  <c:spPr>
    <a:solidFill>
      <a:srgbClr val="002060"/>
    </a:solidFill>
    <a:ln w="9525" cap="flat" cmpd="sng" algn="ctr">
      <a:solidFill>
        <a:schemeClr val="tx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947042-9357-42B7-9950-3EFF8E1B251A}" type="doc">
      <dgm:prSet loTypeId="urn:microsoft.com/office/officeart/2005/8/layout/process2" loCatId="process" qsTypeId="urn:microsoft.com/office/officeart/2005/8/quickstyle/simple2" qsCatId="simple" csTypeId="urn:microsoft.com/office/officeart/2005/8/colors/colorful1" csCatId="colorful"/>
      <dgm:spPr/>
      <dgm:t>
        <a:bodyPr/>
        <a:lstStyle/>
        <a:p>
          <a:endParaRPr lang="en-US"/>
        </a:p>
      </dgm:t>
    </dgm:pt>
    <dgm:pt modelId="{63719EAD-4404-41B4-89C0-5967BACB9C51}">
      <dgm:prSet custT="1"/>
      <dgm:spPr/>
      <dgm:t>
        <a:bodyPr/>
        <a:lstStyle/>
        <a:p>
          <a:r>
            <a:rPr lang="en-US" sz="1600" dirty="0"/>
            <a:t>The Pope encyclical “</a:t>
          </a:r>
          <a:r>
            <a:rPr lang="en-US" sz="1600" dirty="0" err="1"/>
            <a:t>Laudato</a:t>
          </a:r>
          <a:r>
            <a:rPr lang="en-US" sz="1600" dirty="0"/>
            <a:t> Si’” does not provide technical guidance on how to allocate user rights for the environment.</a:t>
          </a:r>
        </a:p>
      </dgm:t>
    </dgm:pt>
    <dgm:pt modelId="{47DB64F0-D95D-4E4E-9D2A-DFD7E88F4BCF}" type="parTrans" cxnId="{707D3447-BA8E-4F6E-B7DD-3963843240D7}">
      <dgm:prSet/>
      <dgm:spPr/>
      <dgm:t>
        <a:bodyPr/>
        <a:lstStyle/>
        <a:p>
          <a:endParaRPr lang="en-US"/>
        </a:p>
      </dgm:t>
    </dgm:pt>
    <dgm:pt modelId="{DD2CEA71-17A5-4EF8-BD17-4338B2CE8EA6}" type="sibTrans" cxnId="{707D3447-BA8E-4F6E-B7DD-3963843240D7}">
      <dgm:prSet/>
      <dgm:spPr/>
      <dgm:t>
        <a:bodyPr/>
        <a:lstStyle/>
        <a:p>
          <a:endParaRPr lang="en-US"/>
        </a:p>
      </dgm:t>
    </dgm:pt>
    <dgm:pt modelId="{26C1C51F-2E31-4F07-9C8D-768DF61DCB9C}">
      <dgm:prSet/>
      <dgm:spPr/>
      <dgm:t>
        <a:bodyPr/>
        <a:lstStyle/>
        <a:p>
          <a:r>
            <a:rPr lang="en-US"/>
            <a:t>It is NOT a how-to guidance in looking for solutions.</a:t>
          </a:r>
        </a:p>
      </dgm:t>
    </dgm:pt>
    <dgm:pt modelId="{2CAF71BE-DF47-4D84-A79E-12E6D1F09753}" type="parTrans" cxnId="{2F0B88DC-DEDD-460F-86D6-09DAF74766A5}">
      <dgm:prSet/>
      <dgm:spPr/>
      <dgm:t>
        <a:bodyPr/>
        <a:lstStyle/>
        <a:p>
          <a:endParaRPr lang="en-US"/>
        </a:p>
      </dgm:t>
    </dgm:pt>
    <dgm:pt modelId="{7979EC1C-B07F-47B2-9864-48BCB2C704A4}" type="sibTrans" cxnId="{2F0B88DC-DEDD-460F-86D6-09DAF74766A5}">
      <dgm:prSet/>
      <dgm:spPr/>
      <dgm:t>
        <a:bodyPr/>
        <a:lstStyle/>
        <a:p>
          <a:endParaRPr lang="en-US"/>
        </a:p>
      </dgm:t>
    </dgm:pt>
    <dgm:pt modelId="{FA632369-5300-427B-B783-1465F8509F10}">
      <dgm:prSet/>
      <dgm:spPr/>
      <dgm:t>
        <a:bodyPr/>
        <a:lstStyle/>
        <a:p>
          <a:r>
            <a:rPr lang="en-US" dirty="0"/>
            <a:t>Though, it pays great attention to what earth sciences have to tell.</a:t>
          </a:r>
        </a:p>
      </dgm:t>
    </dgm:pt>
    <dgm:pt modelId="{E55EFD6A-1A1D-4589-A2B2-4B44A115BE24}" type="parTrans" cxnId="{C27E053F-56C6-4CA0-9339-0CF38974D32D}">
      <dgm:prSet/>
      <dgm:spPr/>
      <dgm:t>
        <a:bodyPr/>
        <a:lstStyle/>
        <a:p>
          <a:endParaRPr lang="en-US"/>
        </a:p>
      </dgm:t>
    </dgm:pt>
    <dgm:pt modelId="{48B768EF-9A34-4918-BE54-2C0A95FE4645}" type="sibTrans" cxnId="{C27E053F-56C6-4CA0-9339-0CF38974D32D}">
      <dgm:prSet/>
      <dgm:spPr/>
      <dgm:t>
        <a:bodyPr/>
        <a:lstStyle/>
        <a:p>
          <a:endParaRPr lang="en-US"/>
        </a:p>
      </dgm:t>
    </dgm:pt>
    <dgm:pt modelId="{B4D634D3-8944-40C4-B0E5-210349AC6E6F}">
      <dgm:prSet custT="1"/>
      <dgm:spPr/>
      <dgm:t>
        <a:bodyPr/>
        <a:lstStyle/>
        <a:p>
          <a:r>
            <a:rPr lang="en-US" sz="1600" dirty="0"/>
            <a:t>However, Pope Francis sheds more light upon the ethical dimension of the Ecological problem and can provide us, thus, fundamental principles to be applied for solutions, besides Science: </a:t>
          </a:r>
          <a:br>
            <a:rPr lang="es-AR" sz="1300" dirty="0"/>
          </a:br>
          <a:endParaRPr lang="en-US" sz="1300" dirty="0"/>
        </a:p>
      </dgm:t>
    </dgm:pt>
    <dgm:pt modelId="{9F886282-C627-4CFB-9A2F-09B356873251}" type="parTrans" cxnId="{946504C3-CCC3-4237-B0C3-961C72C221E9}">
      <dgm:prSet/>
      <dgm:spPr/>
      <dgm:t>
        <a:bodyPr/>
        <a:lstStyle/>
        <a:p>
          <a:endParaRPr lang="en-US"/>
        </a:p>
      </dgm:t>
    </dgm:pt>
    <dgm:pt modelId="{D04864E0-B5F9-4BE9-8370-5EE99BAFE778}" type="sibTrans" cxnId="{946504C3-CCC3-4237-B0C3-961C72C221E9}">
      <dgm:prSet/>
      <dgm:spPr/>
      <dgm:t>
        <a:bodyPr/>
        <a:lstStyle/>
        <a:p>
          <a:endParaRPr lang="en-US"/>
        </a:p>
      </dgm:t>
    </dgm:pt>
    <dgm:pt modelId="{C488DD37-0345-1A48-B3D7-6605D64F5561}" type="pres">
      <dgm:prSet presAssocID="{5F947042-9357-42B7-9950-3EFF8E1B251A}" presName="linearFlow" presStyleCnt="0">
        <dgm:presLayoutVars>
          <dgm:resizeHandles val="exact"/>
        </dgm:presLayoutVars>
      </dgm:prSet>
      <dgm:spPr/>
    </dgm:pt>
    <dgm:pt modelId="{BFF26939-607E-5E4D-878A-2FDDE8D67BFC}" type="pres">
      <dgm:prSet presAssocID="{63719EAD-4404-41B4-89C0-5967BACB9C51}" presName="node" presStyleLbl="node1" presStyleIdx="0" presStyleCnt="4">
        <dgm:presLayoutVars>
          <dgm:bulletEnabled val="1"/>
        </dgm:presLayoutVars>
      </dgm:prSet>
      <dgm:spPr/>
    </dgm:pt>
    <dgm:pt modelId="{83FE2DAE-C85D-BF4C-919A-6B9069D46D8E}" type="pres">
      <dgm:prSet presAssocID="{DD2CEA71-17A5-4EF8-BD17-4338B2CE8EA6}" presName="sibTrans" presStyleLbl="sibTrans2D1" presStyleIdx="0" presStyleCnt="3"/>
      <dgm:spPr/>
    </dgm:pt>
    <dgm:pt modelId="{737FF244-B16D-4C48-B25A-D447B0EAA365}" type="pres">
      <dgm:prSet presAssocID="{DD2CEA71-17A5-4EF8-BD17-4338B2CE8EA6}" presName="connectorText" presStyleLbl="sibTrans2D1" presStyleIdx="0" presStyleCnt="3"/>
      <dgm:spPr/>
    </dgm:pt>
    <dgm:pt modelId="{0D912CAE-7287-2145-AB69-3D34E4D46705}" type="pres">
      <dgm:prSet presAssocID="{26C1C51F-2E31-4F07-9C8D-768DF61DCB9C}" presName="node" presStyleLbl="node1" presStyleIdx="1" presStyleCnt="4">
        <dgm:presLayoutVars>
          <dgm:bulletEnabled val="1"/>
        </dgm:presLayoutVars>
      </dgm:prSet>
      <dgm:spPr/>
    </dgm:pt>
    <dgm:pt modelId="{A084C56B-66A7-194D-AA3D-5BFD6AA46E82}" type="pres">
      <dgm:prSet presAssocID="{7979EC1C-B07F-47B2-9864-48BCB2C704A4}" presName="sibTrans" presStyleLbl="sibTrans2D1" presStyleIdx="1" presStyleCnt="3"/>
      <dgm:spPr/>
    </dgm:pt>
    <dgm:pt modelId="{930207B7-E5D7-AA4A-8D01-2FF16BD910EE}" type="pres">
      <dgm:prSet presAssocID="{7979EC1C-B07F-47B2-9864-48BCB2C704A4}" presName="connectorText" presStyleLbl="sibTrans2D1" presStyleIdx="1" presStyleCnt="3"/>
      <dgm:spPr/>
    </dgm:pt>
    <dgm:pt modelId="{27BBDC0B-3550-244E-8CA8-B95061A3991B}" type="pres">
      <dgm:prSet presAssocID="{FA632369-5300-427B-B783-1465F8509F10}" presName="node" presStyleLbl="node1" presStyleIdx="2" presStyleCnt="4">
        <dgm:presLayoutVars>
          <dgm:bulletEnabled val="1"/>
        </dgm:presLayoutVars>
      </dgm:prSet>
      <dgm:spPr/>
    </dgm:pt>
    <dgm:pt modelId="{2C21E7D8-F83C-FF42-9F27-B8D438DBE224}" type="pres">
      <dgm:prSet presAssocID="{48B768EF-9A34-4918-BE54-2C0A95FE4645}" presName="sibTrans" presStyleLbl="sibTrans2D1" presStyleIdx="2" presStyleCnt="3"/>
      <dgm:spPr/>
    </dgm:pt>
    <dgm:pt modelId="{0A568F50-BE6B-6D40-8A2F-28739D71305C}" type="pres">
      <dgm:prSet presAssocID="{48B768EF-9A34-4918-BE54-2C0A95FE4645}" presName="connectorText" presStyleLbl="sibTrans2D1" presStyleIdx="2" presStyleCnt="3"/>
      <dgm:spPr/>
    </dgm:pt>
    <dgm:pt modelId="{C8E4510F-6569-424E-BD2A-D31AB61F2714}" type="pres">
      <dgm:prSet presAssocID="{B4D634D3-8944-40C4-B0E5-210349AC6E6F}" presName="node" presStyleLbl="node1" presStyleIdx="3" presStyleCnt="4">
        <dgm:presLayoutVars>
          <dgm:bulletEnabled val="1"/>
        </dgm:presLayoutVars>
      </dgm:prSet>
      <dgm:spPr/>
    </dgm:pt>
  </dgm:ptLst>
  <dgm:cxnLst>
    <dgm:cxn modelId="{876C8618-954F-9449-89AC-7989D175A5D3}" type="presOf" srcId="{DD2CEA71-17A5-4EF8-BD17-4338B2CE8EA6}" destId="{83FE2DAE-C85D-BF4C-919A-6B9069D46D8E}" srcOrd="0" destOrd="0" presId="urn:microsoft.com/office/officeart/2005/8/layout/process2"/>
    <dgm:cxn modelId="{C27E053F-56C6-4CA0-9339-0CF38974D32D}" srcId="{5F947042-9357-42B7-9950-3EFF8E1B251A}" destId="{FA632369-5300-427B-B783-1465F8509F10}" srcOrd="2" destOrd="0" parTransId="{E55EFD6A-1A1D-4589-A2B2-4B44A115BE24}" sibTransId="{48B768EF-9A34-4918-BE54-2C0A95FE4645}"/>
    <dgm:cxn modelId="{707D3447-BA8E-4F6E-B7DD-3963843240D7}" srcId="{5F947042-9357-42B7-9950-3EFF8E1B251A}" destId="{63719EAD-4404-41B4-89C0-5967BACB9C51}" srcOrd="0" destOrd="0" parTransId="{47DB64F0-D95D-4E4E-9D2A-DFD7E88F4BCF}" sibTransId="{DD2CEA71-17A5-4EF8-BD17-4338B2CE8EA6}"/>
    <dgm:cxn modelId="{1622A057-9118-534D-B1FC-CC4F405E63E2}" type="presOf" srcId="{7979EC1C-B07F-47B2-9864-48BCB2C704A4}" destId="{930207B7-E5D7-AA4A-8D01-2FF16BD910EE}" srcOrd="1" destOrd="0" presId="urn:microsoft.com/office/officeart/2005/8/layout/process2"/>
    <dgm:cxn modelId="{7BFAED63-3094-1B44-A5ED-3F464F78F3F9}" type="presOf" srcId="{26C1C51F-2E31-4F07-9C8D-768DF61DCB9C}" destId="{0D912CAE-7287-2145-AB69-3D34E4D46705}" srcOrd="0" destOrd="0" presId="urn:microsoft.com/office/officeart/2005/8/layout/process2"/>
    <dgm:cxn modelId="{B46C0766-4FA1-FF46-900B-7B8E2F2BFE56}" type="presOf" srcId="{48B768EF-9A34-4918-BE54-2C0A95FE4645}" destId="{2C21E7D8-F83C-FF42-9F27-B8D438DBE224}" srcOrd="0" destOrd="0" presId="urn:microsoft.com/office/officeart/2005/8/layout/process2"/>
    <dgm:cxn modelId="{BC1FFC78-B29F-B54B-AE2C-FE1E5AF1BE5E}" type="presOf" srcId="{7979EC1C-B07F-47B2-9864-48BCB2C704A4}" destId="{A084C56B-66A7-194D-AA3D-5BFD6AA46E82}" srcOrd="0" destOrd="0" presId="urn:microsoft.com/office/officeart/2005/8/layout/process2"/>
    <dgm:cxn modelId="{E46F828B-609B-8746-B13E-7F7483DB4D15}" type="presOf" srcId="{5F947042-9357-42B7-9950-3EFF8E1B251A}" destId="{C488DD37-0345-1A48-B3D7-6605D64F5561}" srcOrd="0" destOrd="0" presId="urn:microsoft.com/office/officeart/2005/8/layout/process2"/>
    <dgm:cxn modelId="{F15D4097-4B6C-F74F-86B7-2F0E48E47AA9}" type="presOf" srcId="{63719EAD-4404-41B4-89C0-5967BACB9C51}" destId="{BFF26939-607E-5E4D-878A-2FDDE8D67BFC}" srcOrd="0" destOrd="0" presId="urn:microsoft.com/office/officeart/2005/8/layout/process2"/>
    <dgm:cxn modelId="{FA0B7E9D-B90D-374A-B8AC-8D434669CDB4}" type="presOf" srcId="{B4D634D3-8944-40C4-B0E5-210349AC6E6F}" destId="{C8E4510F-6569-424E-BD2A-D31AB61F2714}" srcOrd="0" destOrd="0" presId="urn:microsoft.com/office/officeart/2005/8/layout/process2"/>
    <dgm:cxn modelId="{FDDB28B0-54D2-694C-976A-E0EAE20A3DA1}" type="presOf" srcId="{48B768EF-9A34-4918-BE54-2C0A95FE4645}" destId="{0A568F50-BE6B-6D40-8A2F-28739D71305C}" srcOrd="1" destOrd="0" presId="urn:microsoft.com/office/officeart/2005/8/layout/process2"/>
    <dgm:cxn modelId="{946504C3-CCC3-4237-B0C3-961C72C221E9}" srcId="{5F947042-9357-42B7-9950-3EFF8E1B251A}" destId="{B4D634D3-8944-40C4-B0E5-210349AC6E6F}" srcOrd="3" destOrd="0" parTransId="{9F886282-C627-4CFB-9A2F-09B356873251}" sibTransId="{D04864E0-B5F9-4BE9-8370-5EE99BAFE778}"/>
    <dgm:cxn modelId="{FCA5FBC7-294B-CF45-938B-21A2C953FC2B}" type="presOf" srcId="{FA632369-5300-427B-B783-1465F8509F10}" destId="{27BBDC0B-3550-244E-8CA8-B95061A3991B}" srcOrd="0" destOrd="0" presId="urn:microsoft.com/office/officeart/2005/8/layout/process2"/>
    <dgm:cxn modelId="{2F0B88DC-DEDD-460F-86D6-09DAF74766A5}" srcId="{5F947042-9357-42B7-9950-3EFF8E1B251A}" destId="{26C1C51F-2E31-4F07-9C8D-768DF61DCB9C}" srcOrd="1" destOrd="0" parTransId="{2CAF71BE-DF47-4D84-A79E-12E6D1F09753}" sibTransId="{7979EC1C-B07F-47B2-9864-48BCB2C704A4}"/>
    <dgm:cxn modelId="{A64C25F5-D592-DC4A-A859-51026FB8C5FA}" type="presOf" srcId="{DD2CEA71-17A5-4EF8-BD17-4338B2CE8EA6}" destId="{737FF244-B16D-4C48-B25A-D447B0EAA365}" srcOrd="1" destOrd="0" presId="urn:microsoft.com/office/officeart/2005/8/layout/process2"/>
    <dgm:cxn modelId="{468229D1-37B4-0341-B325-9AEBE6189DFE}" type="presParOf" srcId="{C488DD37-0345-1A48-B3D7-6605D64F5561}" destId="{BFF26939-607E-5E4D-878A-2FDDE8D67BFC}" srcOrd="0" destOrd="0" presId="urn:microsoft.com/office/officeart/2005/8/layout/process2"/>
    <dgm:cxn modelId="{E85DA028-6EE0-0D4B-B472-CC77882DC5E2}" type="presParOf" srcId="{C488DD37-0345-1A48-B3D7-6605D64F5561}" destId="{83FE2DAE-C85D-BF4C-919A-6B9069D46D8E}" srcOrd="1" destOrd="0" presId="urn:microsoft.com/office/officeart/2005/8/layout/process2"/>
    <dgm:cxn modelId="{208ED503-61ED-5C4F-B414-72DDBC4E9BA3}" type="presParOf" srcId="{83FE2DAE-C85D-BF4C-919A-6B9069D46D8E}" destId="{737FF244-B16D-4C48-B25A-D447B0EAA365}" srcOrd="0" destOrd="0" presId="urn:microsoft.com/office/officeart/2005/8/layout/process2"/>
    <dgm:cxn modelId="{4E5C1EBF-2809-A34C-8BCC-7214DFF542C4}" type="presParOf" srcId="{C488DD37-0345-1A48-B3D7-6605D64F5561}" destId="{0D912CAE-7287-2145-AB69-3D34E4D46705}" srcOrd="2" destOrd="0" presId="urn:microsoft.com/office/officeart/2005/8/layout/process2"/>
    <dgm:cxn modelId="{0F6B9AAE-B1E4-C24D-BFEA-126AC8319233}" type="presParOf" srcId="{C488DD37-0345-1A48-B3D7-6605D64F5561}" destId="{A084C56B-66A7-194D-AA3D-5BFD6AA46E82}" srcOrd="3" destOrd="0" presId="urn:microsoft.com/office/officeart/2005/8/layout/process2"/>
    <dgm:cxn modelId="{FDA02C3D-8E1D-934C-B962-5F9088FBABB7}" type="presParOf" srcId="{A084C56B-66A7-194D-AA3D-5BFD6AA46E82}" destId="{930207B7-E5D7-AA4A-8D01-2FF16BD910EE}" srcOrd="0" destOrd="0" presId="urn:microsoft.com/office/officeart/2005/8/layout/process2"/>
    <dgm:cxn modelId="{E2F86F62-3E6C-CD47-9AD8-326E5F705DB7}" type="presParOf" srcId="{C488DD37-0345-1A48-B3D7-6605D64F5561}" destId="{27BBDC0B-3550-244E-8CA8-B95061A3991B}" srcOrd="4" destOrd="0" presId="urn:microsoft.com/office/officeart/2005/8/layout/process2"/>
    <dgm:cxn modelId="{0A607596-4C6F-B141-89A1-83DBAA237855}" type="presParOf" srcId="{C488DD37-0345-1A48-B3D7-6605D64F5561}" destId="{2C21E7D8-F83C-FF42-9F27-B8D438DBE224}" srcOrd="5" destOrd="0" presId="urn:microsoft.com/office/officeart/2005/8/layout/process2"/>
    <dgm:cxn modelId="{FE59B53D-5387-7A45-9C16-147487BBC7F7}" type="presParOf" srcId="{2C21E7D8-F83C-FF42-9F27-B8D438DBE224}" destId="{0A568F50-BE6B-6D40-8A2F-28739D71305C}" srcOrd="0" destOrd="0" presId="urn:microsoft.com/office/officeart/2005/8/layout/process2"/>
    <dgm:cxn modelId="{0E7DDD06-9C4D-0541-9F1E-5486D362B0C7}" type="presParOf" srcId="{C488DD37-0345-1A48-B3D7-6605D64F5561}" destId="{C8E4510F-6569-424E-BD2A-D31AB61F2714}"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C5E020-1C9D-4AD3-A8A4-491B9A478C7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548EA601-0EAB-4CE3-B6FD-365C9426E580}">
      <dgm:prSet/>
      <dgm:spPr/>
      <dgm:t>
        <a:bodyPr/>
        <a:lstStyle/>
        <a:p>
          <a:r>
            <a:rPr lang="en-US"/>
            <a:t>The earth as “our sister and mother earth” (LS 1) </a:t>
          </a:r>
        </a:p>
      </dgm:t>
    </dgm:pt>
    <dgm:pt modelId="{ADA58D31-BB7D-4758-B45E-A7D1812E2975}" type="parTrans" cxnId="{BE258570-4E28-4FA9-B7D9-593406CE6866}">
      <dgm:prSet/>
      <dgm:spPr/>
      <dgm:t>
        <a:bodyPr/>
        <a:lstStyle/>
        <a:p>
          <a:endParaRPr lang="en-US"/>
        </a:p>
      </dgm:t>
    </dgm:pt>
    <dgm:pt modelId="{BBC8576F-8F5B-436C-B47B-2644AA4370BD}" type="sibTrans" cxnId="{BE258570-4E28-4FA9-B7D9-593406CE6866}">
      <dgm:prSet/>
      <dgm:spPr/>
      <dgm:t>
        <a:bodyPr/>
        <a:lstStyle/>
        <a:p>
          <a:endParaRPr lang="en-US"/>
        </a:p>
      </dgm:t>
    </dgm:pt>
    <dgm:pt modelId="{5D2EB77C-7C0A-4960-AFE9-DA7D6202C926}">
      <dgm:prSet/>
      <dgm:spPr/>
      <dgm:t>
        <a:bodyPr/>
        <a:lstStyle/>
        <a:p>
          <a:r>
            <a:rPr lang="en-US"/>
            <a:t>A kind of family intimacy with nature, something not seen before with such mystical nuances. </a:t>
          </a:r>
        </a:p>
      </dgm:t>
    </dgm:pt>
    <dgm:pt modelId="{4C931A8B-D21C-4D14-8AC6-CFD2CD22AD61}" type="parTrans" cxnId="{34859237-535E-49EA-B23A-2C81167BFAA1}">
      <dgm:prSet/>
      <dgm:spPr/>
      <dgm:t>
        <a:bodyPr/>
        <a:lstStyle/>
        <a:p>
          <a:endParaRPr lang="en-US"/>
        </a:p>
      </dgm:t>
    </dgm:pt>
    <dgm:pt modelId="{1467A254-8728-4278-AA2E-6C6095B14942}" type="sibTrans" cxnId="{34859237-535E-49EA-B23A-2C81167BFAA1}">
      <dgm:prSet/>
      <dgm:spPr/>
      <dgm:t>
        <a:bodyPr/>
        <a:lstStyle/>
        <a:p>
          <a:endParaRPr lang="en-US"/>
        </a:p>
      </dgm:t>
    </dgm:pt>
    <dgm:pt modelId="{AEB9B180-D81A-4D8E-9841-91AEB4CE7AE2}">
      <dgm:prSet/>
      <dgm:spPr/>
      <dgm:t>
        <a:bodyPr/>
        <a:lstStyle/>
        <a:p>
          <a:r>
            <a:rPr lang="en-US"/>
            <a:t>Francis provides subjectivity to the Earth: it has a voice that cries out on account of the damage done by human beings (LS 2). </a:t>
          </a:r>
        </a:p>
      </dgm:t>
    </dgm:pt>
    <dgm:pt modelId="{4D68A22E-73F0-4621-9D0D-0F7A7DBBB017}" type="parTrans" cxnId="{8B325169-F772-45CE-907D-2724DBE4B5E8}">
      <dgm:prSet/>
      <dgm:spPr/>
      <dgm:t>
        <a:bodyPr/>
        <a:lstStyle/>
        <a:p>
          <a:endParaRPr lang="en-US"/>
        </a:p>
      </dgm:t>
    </dgm:pt>
    <dgm:pt modelId="{0AD566E0-62F6-45EB-A2BC-D0759B1966EE}" type="sibTrans" cxnId="{8B325169-F772-45CE-907D-2724DBE4B5E8}">
      <dgm:prSet/>
      <dgm:spPr/>
      <dgm:t>
        <a:bodyPr/>
        <a:lstStyle/>
        <a:p>
          <a:endParaRPr lang="en-US"/>
        </a:p>
      </dgm:t>
    </dgm:pt>
    <dgm:pt modelId="{10BADC30-5654-4233-B9E8-6EDFB7AB9584}">
      <dgm:prSet/>
      <dgm:spPr/>
      <dgm:t>
        <a:bodyPr/>
        <a:lstStyle/>
        <a:p>
          <a:r>
            <a:rPr lang="en-US"/>
            <a:t>She “groans and suffers the pains of delivery (Rm 8,22). </a:t>
          </a:r>
        </a:p>
      </dgm:t>
    </dgm:pt>
    <dgm:pt modelId="{0BB52277-2E94-4618-9E66-2719AC9230AD}" type="parTrans" cxnId="{9FB0E330-4492-49FB-9159-ED9116E29E97}">
      <dgm:prSet/>
      <dgm:spPr/>
      <dgm:t>
        <a:bodyPr/>
        <a:lstStyle/>
        <a:p>
          <a:endParaRPr lang="en-US"/>
        </a:p>
      </dgm:t>
    </dgm:pt>
    <dgm:pt modelId="{03D6D52B-97D4-4438-A487-9F60175D6315}" type="sibTrans" cxnId="{9FB0E330-4492-49FB-9159-ED9116E29E97}">
      <dgm:prSet/>
      <dgm:spPr/>
      <dgm:t>
        <a:bodyPr/>
        <a:lstStyle/>
        <a:p>
          <a:endParaRPr lang="en-US"/>
        </a:p>
      </dgm:t>
    </dgm:pt>
    <dgm:pt modelId="{B425ACCB-231A-47C0-A53D-72A8EEC64161}">
      <dgm:prSet/>
      <dgm:spPr/>
      <dgm:t>
        <a:bodyPr/>
        <a:lstStyle/>
        <a:p>
          <a:r>
            <a:rPr lang="en-US"/>
            <a:t>The Bible also offers support to our origins: “we too are earth”,  (cf. Gen 2,7) </a:t>
          </a:r>
        </a:p>
      </dgm:t>
    </dgm:pt>
    <dgm:pt modelId="{3A1CEEA6-CDC1-47A6-8E95-A09F857B653A}" type="parTrans" cxnId="{EA028660-B279-4FD0-B180-24201D81C802}">
      <dgm:prSet/>
      <dgm:spPr/>
      <dgm:t>
        <a:bodyPr/>
        <a:lstStyle/>
        <a:p>
          <a:endParaRPr lang="en-US"/>
        </a:p>
      </dgm:t>
    </dgm:pt>
    <dgm:pt modelId="{54D02770-26A6-4A08-ADC4-DD5748E04CE4}" type="sibTrans" cxnId="{EA028660-B279-4FD0-B180-24201D81C802}">
      <dgm:prSet/>
      <dgm:spPr/>
      <dgm:t>
        <a:bodyPr/>
        <a:lstStyle/>
        <a:p>
          <a:endParaRPr lang="en-US"/>
        </a:p>
      </dgm:t>
    </dgm:pt>
    <dgm:pt modelId="{524CBED6-25DE-8544-AEAF-AF7C6BE9DFD1}" type="pres">
      <dgm:prSet presAssocID="{06C5E020-1C9D-4AD3-A8A4-491B9A478C7A}" presName="linear" presStyleCnt="0">
        <dgm:presLayoutVars>
          <dgm:animLvl val="lvl"/>
          <dgm:resizeHandles val="exact"/>
        </dgm:presLayoutVars>
      </dgm:prSet>
      <dgm:spPr/>
    </dgm:pt>
    <dgm:pt modelId="{5CE928A7-45E3-7C44-910E-70FF951ACB6E}" type="pres">
      <dgm:prSet presAssocID="{548EA601-0EAB-4CE3-B6FD-365C9426E580}" presName="parentText" presStyleLbl="node1" presStyleIdx="0" presStyleCnt="5">
        <dgm:presLayoutVars>
          <dgm:chMax val="0"/>
          <dgm:bulletEnabled val="1"/>
        </dgm:presLayoutVars>
      </dgm:prSet>
      <dgm:spPr/>
    </dgm:pt>
    <dgm:pt modelId="{EA833B8C-0D4B-4741-A3B1-EA3D93ACA864}" type="pres">
      <dgm:prSet presAssocID="{BBC8576F-8F5B-436C-B47B-2644AA4370BD}" presName="spacer" presStyleCnt="0"/>
      <dgm:spPr/>
    </dgm:pt>
    <dgm:pt modelId="{FCC5DA84-D809-444B-9041-2BDECBAD9101}" type="pres">
      <dgm:prSet presAssocID="{5D2EB77C-7C0A-4960-AFE9-DA7D6202C926}" presName="parentText" presStyleLbl="node1" presStyleIdx="1" presStyleCnt="5">
        <dgm:presLayoutVars>
          <dgm:chMax val="0"/>
          <dgm:bulletEnabled val="1"/>
        </dgm:presLayoutVars>
      </dgm:prSet>
      <dgm:spPr/>
    </dgm:pt>
    <dgm:pt modelId="{1885E813-F08F-314C-B794-2C5348F7CD2A}" type="pres">
      <dgm:prSet presAssocID="{1467A254-8728-4278-AA2E-6C6095B14942}" presName="spacer" presStyleCnt="0"/>
      <dgm:spPr/>
    </dgm:pt>
    <dgm:pt modelId="{4DF71D92-1FAF-3546-BCC1-16A82F76890B}" type="pres">
      <dgm:prSet presAssocID="{AEB9B180-D81A-4D8E-9841-91AEB4CE7AE2}" presName="parentText" presStyleLbl="node1" presStyleIdx="2" presStyleCnt="5">
        <dgm:presLayoutVars>
          <dgm:chMax val="0"/>
          <dgm:bulletEnabled val="1"/>
        </dgm:presLayoutVars>
      </dgm:prSet>
      <dgm:spPr/>
    </dgm:pt>
    <dgm:pt modelId="{207DD88E-C704-3746-9C87-A18D124589FD}" type="pres">
      <dgm:prSet presAssocID="{0AD566E0-62F6-45EB-A2BC-D0759B1966EE}" presName="spacer" presStyleCnt="0"/>
      <dgm:spPr/>
    </dgm:pt>
    <dgm:pt modelId="{AE1C9F3A-3054-0743-BB00-B866CAC0329F}" type="pres">
      <dgm:prSet presAssocID="{10BADC30-5654-4233-B9E8-6EDFB7AB9584}" presName="parentText" presStyleLbl="node1" presStyleIdx="3" presStyleCnt="5">
        <dgm:presLayoutVars>
          <dgm:chMax val="0"/>
          <dgm:bulletEnabled val="1"/>
        </dgm:presLayoutVars>
      </dgm:prSet>
      <dgm:spPr/>
    </dgm:pt>
    <dgm:pt modelId="{6F998BDD-1472-D247-8C2C-9B9825A5EF70}" type="pres">
      <dgm:prSet presAssocID="{03D6D52B-97D4-4438-A487-9F60175D6315}" presName="spacer" presStyleCnt="0"/>
      <dgm:spPr/>
    </dgm:pt>
    <dgm:pt modelId="{C971F6D7-469C-5440-8B88-16EEE2E04839}" type="pres">
      <dgm:prSet presAssocID="{B425ACCB-231A-47C0-A53D-72A8EEC64161}" presName="parentText" presStyleLbl="node1" presStyleIdx="4" presStyleCnt="5">
        <dgm:presLayoutVars>
          <dgm:chMax val="0"/>
          <dgm:bulletEnabled val="1"/>
        </dgm:presLayoutVars>
      </dgm:prSet>
      <dgm:spPr/>
    </dgm:pt>
  </dgm:ptLst>
  <dgm:cxnLst>
    <dgm:cxn modelId="{863C2E1A-72AB-9E44-B25A-41A6502B4B34}" type="presOf" srcId="{06C5E020-1C9D-4AD3-A8A4-491B9A478C7A}" destId="{524CBED6-25DE-8544-AEAF-AF7C6BE9DFD1}" srcOrd="0" destOrd="0" presId="urn:microsoft.com/office/officeart/2005/8/layout/vList2"/>
    <dgm:cxn modelId="{73D5AC1D-FA96-224C-9027-590225AC2E5C}" type="presOf" srcId="{AEB9B180-D81A-4D8E-9841-91AEB4CE7AE2}" destId="{4DF71D92-1FAF-3546-BCC1-16A82F76890B}" srcOrd="0" destOrd="0" presId="urn:microsoft.com/office/officeart/2005/8/layout/vList2"/>
    <dgm:cxn modelId="{9FB0E330-4492-49FB-9159-ED9116E29E97}" srcId="{06C5E020-1C9D-4AD3-A8A4-491B9A478C7A}" destId="{10BADC30-5654-4233-B9E8-6EDFB7AB9584}" srcOrd="3" destOrd="0" parTransId="{0BB52277-2E94-4618-9E66-2719AC9230AD}" sibTransId="{03D6D52B-97D4-4438-A487-9F60175D6315}"/>
    <dgm:cxn modelId="{34859237-535E-49EA-B23A-2C81167BFAA1}" srcId="{06C5E020-1C9D-4AD3-A8A4-491B9A478C7A}" destId="{5D2EB77C-7C0A-4960-AFE9-DA7D6202C926}" srcOrd="1" destOrd="0" parTransId="{4C931A8B-D21C-4D14-8AC6-CFD2CD22AD61}" sibTransId="{1467A254-8728-4278-AA2E-6C6095B14942}"/>
    <dgm:cxn modelId="{76CBB63B-4E26-AB45-9ACC-819ABCC59B1D}" type="presOf" srcId="{548EA601-0EAB-4CE3-B6FD-365C9426E580}" destId="{5CE928A7-45E3-7C44-910E-70FF951ACB6E}" srcOrd="0" destOrd="0" presId="urn:microsoft.com/office/officeart/2005/8/layout/vList2"/>
    <dgm:cxn modelId="{EA028660-B279-4FD0-B180-24201D81C802}" srcId="{06C5E020-1C9D-4AD3-A8A4-491B9A478C7A}" destId="{B425ACCB-231A-47C0-A53D-72A8EEC64161}" srcOrd="4" destOrd="0" parTransId="{3A1CEEA6-CDC1-47A6-8E95-A09F857B653A}" sibTransId="{54D02770-26A6-4A08-ADC4-DD5748E04CE4}"/>
    <dgm:cxn modelId="{AD513D63-C1DF-9B4E-875F-823BD8A70C0C}" type="presOf" srcId="{B425ACCB-231A-47C0-A53D-72A8EEC64161}" destId="{C971F6D7-469C-5440-8B88-16EEE2E04839}" srcOrd="0" destOrd="0" presId="urn:microsoft.com/office/officeart/2005/8/layout/vList2"/>
    <dgm:cxn modelId="{8B325169-F772-45CE-907D-2724DBE4B5E8}" srcId="{06C5E020-1C9D-4AD3-A8A4-491B9A478C7A}" destId="{AEB9B180-D81A-4D8E-9841-91AEB4CE7AE2}" srcOrd="2" destOrd="0" parTransId="{4D68A22E-73F0-4621-9D0D-0F7A7DBBB017}" sibTransId="{0AD566E0-62F6-45EB-A2BC-D0759B1966EE}"/>
    <dgm:cxn modelId="{F0CB1370-2729-6E45-9555-B27BD4C6DF14}" type="presOf" srcId="{10BADC30-5654-4233-B9E8-6EDFB7AB9584}" destId="{AE1C9F3A-3054-0743-BB00-B866CAC0329F}" srcOrd="0" destOrd="0" presId="urn:microsoft.com/office/officeart/2005/8/layout/vList2"/>
    <dgm:cxn modelId="{BE258570-4E28-4FA9-B7D9-593406CE6866}" srcId="{06C5E020-1C9D-4AD3-A8A4-491B9A478C7A}" destId="{548EA601-0EAB-4CE3-B6FD-365C9426E580}" srcOrd="0" destOrd="0" parTransId="{ADA58D31-BB7D-4758-B45E-A7D1812E2975}" sibTransId="{BBC8576F-8F5B-436C-B47B-2644AA4370BD}"/>
    <dgm:cxn modelId="{0D52ABF2-C761-1043-A768-8E50DDB2E157}" type="presOf" srcId="{5D2EB77C-7C0A-4960-AFE9-DA7D6202C926}" destId="{FCC5DA84-D809-444B-9041-2BDECBAD9101}" srcOrd="0" destOrd="0" presId="urn:microsoft.com/office/officeart/2005/8/layout/vList2"/>
    <dgm:cxn modelId="{F2A47522-41AA-AF4C-A0FF-4283DDDDA99D}" type="presParOf" srcId="{524CBED6-25DE-8544-AEAF-AF7C6BE9DFD1}" destId="{5CE928A7-45E3-7C44-910E-70FF951ACB6E}" srcOrd="0" destOrd="0" presId="urn:microsoft.com/office/officeart/2005/8/layout/vList2"/>
    <dgm:cxn modelId="{83234FED-3920-CA41-935D-6BC2A0E7F21F}" type="presParOf" srcId="{524CBED6-25DE-8544-AEAF-AF7C6BE9DFD1}" destId="{EA833B8C-0D4B-4741-A3B1-EA3D93ACA864}" srcOrd="1" destOrd="0" presId="urn:microsoft.com/office/officeart/2005/8/layout/vList2"/>
    <dgm:cxn modelId="{51CD08BB-3968-2042-A815-62451C88130F}" type="presParOf" srcId="{524CBED6-25DE-8544-AEAF-AF7C6BE9DFD1}" destId="{FCC5DA84-D809-444B-9041-2BDECBAD9101}" srcOrd="2" destOrd="0" presId="urn:microsoft.com/office/officeart/2005/8/layout/vList2"/>
    <dgm:cxn modelId="{567F347E-7814-9648-8785-F937250AA0CD}" type="presParOf" srcId="{524CBED6-25DE-8544-AEAF-AF7C6BE9DFD1}" destId="{1885E813-F08F-314C-B794-2C5348F7CD2A}" srcOrd="3" destOrd="0" presId="urn:microsoft.com/office/officeart/2005/8/layout/vList2"/>
    <dgm:cxn modelId="{84D8237D-E85D-7947-8094-6F4CD261F6C1}" type="presParOf" srcId="{524CBED6-25DE-8544-AEAF-AF7C6BE9DFD1}" destId="{4DF71D92-1FAF-3546-BCC1-16A82F76890B}" srcOrd="4" destOrd="0" presId="urn:microsoft.com/office/officeart/2005/8/layout/vList2"/>
    <dgm:cxn modelId="{18EF7DAB-1CCE-C44E-8556-FE2D91DD858C}" type="presParOf" srcId="{524CBED6-25DE-8544-AEAF-AF7C6BE9DFD1}" destId="{207DD88E-C704-3746-9C87-A18D124589FD}" srcOrd="5" destOrd="0" presId="urn:microsoft.com/office/officeart/2005/8/layout/vList2"/>
    <dgm:cxn modelId="{63F06016-8347-8546-93AA-6A8DA191EDE5}" type="presParOf" srcId="{524CBED6-25DE-8544-AEAF-AF7C6BE9DFD1}" destId="{AE1C9F3A-3054-0743-BB00-B866CAC0329F}" srcOrd="6" destOrd="0" presId="urn:microsoft.com/office/officeart/2005/8/layout/vList2"/>
    <dgm:cxn modelId="{CB1A214D-61C1-744C-BE5C-449909CD7019}" type="presParOf" srcId="{524CBED6-25DE-8544-AEAF-AF7C6BE9DFD1}" destId="{6F998BDD-1472-D247-8C2C-9B9825A5EF70}" srcOrd="7" destOrd="0" presId="urn:microsoft.com/office/officeart/2005/8/layout/vList2"/>
    <dgm:cxn modelId="{5BF11ED8-99ED-3B46-9B70-273435FF5005}" type="presParOf" srcId="{524CBED6-25DE-8544-AEAF-AF7C6BE9DFD1}" destId="{C971F6D7-469C-5440-8B88-16EEE2E0483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CE88C4-7941-46F5-9B63-E758A5ABE29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4EC6143-8F4B-4F84-B882-3501DF4E2CEA}">
      <dgm:prSet/>
      <dgm:spPr/>
      <dgm:t>
        <a:bodyPr/>
        <a:lstStyle/>
        <a:p>
          <a:r>
            <a:rPr lang="en-US"/>
            <a:t>Spirituality can be understood as that way and beliefs that guide the fundamental options and decisions of life, a new way, that gives rise to an alternative life-style, distinct from the dominant culture of consumerism and waste</a:t>
          </a:r>
          <a:r>
            <a:rPr lang="es-ES"/>
            <a:t> .</a:t>
          </a:r>
          <a:endParaRPr lang="en-US"/>
        </a:p>
      </dgm:t>
    </dgm:pt>
    <dgm:pt modelId="{7AC4E912-4760-4006-A0CF-1870D525FEDF}" type="parTrans" cxnId="{5859791F-E428-479E-93A6-097792BF9F64}">
      <dgm:prSet/>
      <dgm:spPr/>
      <dgm:t>
        <a:bodyPr/>
        <a:lstStyle/>
        <a:p>
          <a:endParaRPr lang="en-US"/>
        </a:p>
      </dgm:t>
    </dgm:pt>
    <dgm:pt modelId="{96DE2AFE-07D1-4E41-9FF2-F4A6D7A6B550}" type="sibTrans" cxnId="{5859791F-E428-479E-93A6-097792BF9F64}">
      <dgm:prSet/>
      <dgm:spPr/>
      <dgm:t>
        <a:bodyPr/>
        <a:lstStyle/>
        <a:p>
          <a:endParaRPr lang="en-US"/>
        </a:p>
      </dgm:t>
    </dgm:pt>
    <dgm:pt modelId="{80435D86-0A22-4D3F-AC9D-F75B257252F4}">
      <dgm:prSet/>
      <dgm:spPr/>
      <dgm:t>
        <a:bodyPr/>
        <a:lstStyle/>
        <a:p>
          <a:r>
            <a:rPr lang="es-ES"/>
            <a:t>Ecology </a:t>
          </a:r>
          <a:r>
            <a:rPr lang="en-US"/>
            <a:t>can be understood as the deep understanding or knowledge of the right relationships present in the environment and life enclosed by it, which allows a balanced and healthy deployment of the potentialities of life in that geography</a:t>
          </a:r>
          <a:r>
            <a:rPr lang="es-ES"/>
            <a:t>.</a:t>
          </a:r>
          <a:endParaRPr lang="en-US"/>
        </a:p>
      </dgm:t>
    </dgm:pt>
    <dgm:pt modelId="{08E8E837-EF67-42D9-A889-ED1A91E66773}" type="parTrans" cxnId="{0FD3015E-0354-41A1-B9EF-EEC433C1B1F2}">
      <dgm:prSet/>
      <dgm:spPr/>
      <dgm:t>
        <a:bodyPr/>
        <a:lstStyle/>
        <a:p>
          <a:endParaRPr lang="en-US"/>
        </a:p>
      </dgm:t>
    </dgm:pt>
    <dgm:pt modelId="{E39B2970-04E2-43D5-AB59-87F479FBC68D}" type="sibTrans" cxnId="{0FD3015E-0354-41A1-B9EF-EEC433C1B1F2}">
      <dgm:prSet/>
      <dgm:spPr/>
      <dgm:t>
        <a:bodyPr/>
        <a:lstStyle/>
        <a:p>
          <a:endParaRPr lang="en-US"/>
        </a:p>
      </dgm:t>
    </dgm:pt>
    <dgm:pt modelId="{2287F302-A770-534A-A454-13835184DE37}" type="pres">
      <dgm:prSet presAssocID="{D6CE88C4-7941-46F5-9B63-E758A5ABE291}" presName="linear" presStyleCnt="0">
        <dgm:presLayoutVars>
          <dgm:animLvl val="lvl"/>
          <dgm:resizeHandles val="exact"/>
        </dgm:presLayoutVars>
      </dgm:prSet>
      <dgm:spPr/>
    </dgm:pt>
    <dgm:pt modelId="{91093CF5-68E4-4C4C-A2E3-48C83F1AE193}" type="pres">
      <dgm:prSet presAssocID="{04EC6143-8F4B-4F84-B882-3501DF4E2CEA}" presName="parentText" presStyleLbl="node1" presStyleIdx="0" presStyleCnt="2">
        <dgm:presLayoutVars>
          <dgm:chMax val="0"/>
          <dgm:bulletEnabled val="1"/>
        </dgm:presLayoutVars>
      </dgm:prSet>
      <dgm:spPr/>
    </dgm:pt>
    <dgm:pt modelId="{7D730B7E-F04E-A340-9C7F-DD8546E64D18}" type="pres">
      <dgm:prSet presAssocID="{96DE2AFE-07D1-4E41-9FF2-F4A6D7A6B550}" presName="spacer" presStyleCnt="0"/>
      <dgm:spPr/>
    </dgm:pt>
    <dgm:pt modelId="{CD1BBFDC-82D5-424F-A167-8BB13D4F0A50}" type="pres">
      <dgm:prSet presAssocID="{80435D86-0A22-4D3F-AC9D-F75B257252F4}" presName="parentText" presStyleLbl="node1" presStyleIdx="1" presStyleCnt="2">
        <dgm:presLayoutVars>
          <dgm:chMax val="0"/>
          <dgm:bulletEnabled val="1"/>
        </dgm:presLayoutVars>
      </dgm:prSet>
      <dgm:spPr/>
    </dgm:pt>
  </dgm:ptLst>
  <dgm:cxnLst>
    <dgm:cxn modelId="{70A09212-B0DF-8643-8E2B-426ED68C041E}" type="presOf" srcId="{80435D86-0A22-4D3F-AC9D-F75B257252F4}" destId="{CD1BBFDC-82D5-424F-A167-8BB13D4F0A50}" srcOrd="0" destOrd="0" presId="urn:microsoft.com/office/officeart/2005/8/layout/vList2"/>
    <dgm:cxn modelId="{5859791F-E428-479E-93A6-097792BF9F64}" srcId="{D6CE88C4-7941-46F5-9B63-E758A5ABE291}" destId="{04EC6143-8F4B-4F84-B882-3501DF4E2CEA}" srcOrd="0" destOrd="0" parTransId="{7AC4E912-4760-4006-A0CF-1870D525FEDF}" sibTransId="{96DE2AFE-07D1-4E41-9FF2-F4A6D7A6B550}"/>
    <dgm:cxn modelId="{0FD3015E-0354-41A1-B9EF-EEC433C1B1F2}" srcId="{D6CE88C4-7941-46F5-9B63-E758A5ABE291}" destId="{80435D86-0A22-4D3F-AC9D-F75B257252F4}" srcOrd="1" destOrd="0" parTransId="{08E8E837-EF67-42D9-A889-ED1A91E66773}" sibTransId="{E39B2970-04E2-43D5-AB59-87F479FBC68D}"/>
    <dgm:cxn modelId="{34301EBE-B1F2-1F4D-A320-BD7B47976141}" type="presOf" srcId="{D6CE88C4-7941-46F5-9B63-E758A5ABE291}" destId="{2287F302-A770-534A-A454-13835184DE37}" srcOrd="0" destOrd="0" presId="urn:microsoft.com/office/officeart/2005/8/layout/vList2"/>
    <dgm:cxn modelId="{0A88C4F5-B597-A645-B4F5-28329842C2C2}" type="presOf" srcId="{04EC6143-8F4B-4F84-B882-3501DF4E2CEA}" destId="{91093CF5-68E4-4C4C-A2E3-48C83F1AE193}" srcOrd="0" destOrd="0" presId="urn:microsoft.com/office/officeart/2005/8/layout/vList2"/>
    <dgm:cxn modelId="{5ACC744C-3DAF-4E43-88D1-B71035405373}" type="presParOf" srcId="{2287F302-A770-534A-A454-13835184DE37}" destId="{91093CF5-68E4-4C4C-A2E3-48C83F1AE193}" srcOrd="0" destOrd="0" presId="urn:microsoft.com/office/officeart/2005/8/layout/vList2"/>
    <dgm:cxn modelId="{5B30C264-87D2-B844-BF16-C5670EE99D98}" type="presParOf" srcId="{2287F302-A770-534A-A454-13835184DE37}" destId="{7D730B7E-F04E-A340-9C7F-DD8546E64D18}" srcOrd="1" destOrd="0" presId="urn:microsoft.com/office/officeart/2005/8/layout/vList2"/>
    <dgm:cxn modelId="{9CD3255C-F192-E04E-B943-956DC16F890A}" type="presParOf" srcId="{2287F302-A770-534A-A454-13835184DE37}" destId="{CD1BBFDC-82D5-424F-A167-8BB13D4F0A5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18532B-4E96-4A7D-9C85-1A16EFABFE2D}" type="doc">
      <dgm:prSet loTypeId="urn:microsoft.com/office/officeart/2005/8/layout/process2" loCatId="process" qsTypeId="urn:microsoft.com/office/officeart/2005/8/quickstyle/simple2" qsCatId="simple" csTypeId="urn:microsoft.com/office/officeart/2005/8/colors/accent0_3" csCatId="mainScheme"/>
      <dgm:spPr/>
      <dgm:t>
        <a:bodyPr/>
        <a:lstStyle/>
        <a:p>
          <a:endParaRPr lang="en-US"/>
        </a:p>
      </dgm:t>
    </dgm:pt>
    <dgm:pt modelId="{E05D5560-8258-44C5-8586-5AA8746031E1}">
      <dgm:prSet custT="1"/>
      <dgm:spPr/>
      <dgm:t>
        <a:bodyPr/>
        <a:lstStyle/>
        <a:p>
          <a:r>
            <a:rPr lang="en-US" sz="3600" dirty="0"/>
            <a:t>Requires faith</a:t>
          </a:r>
          <a:r>
            <a:rPr lang="en-US" sz="5900" dirty="0"/>
            <a:t>:</a:t>
          </a:r>
        </a:p>
      </dgm:t>
    </dgm:pt>
    <dgm:pt modelId="{BA4861E1-4725-45A0-8D5F-A553A3C8BEFC}" type="parTrans" cxnId="{0BA2939D-B1DC-4392-8777-305DD381369D}">
      <dgm:prSet/>
      <dgm:spPr/>
      <dgm:t>
        <a:bodyPr/>
        <a:lstStyle/>
        <a:p>
          <a:endParaRPr lang="en-US"/>
        </a:p>
      </dgm:t>
    </dgm:pt>
    <dgm:pt modelId="{21E848BE-2AE6-4734-8F2F-6F1B0FEC3DE9}" type="sibTrans" cxnId="{0BA2939D-B1DC-4392-8777-305DD381369D}">
      <dgm:prSet/>
      <dgm:spPr/>
      <dgm:t>
        <a:bodyPr/>
        <a:lstStyle/>
        <a:p>
          <a:endParaRPr lang="en-US"/>
        </a:p>
      </dgm:t>
    </dgm:pt>
    <dgm:pt modelId="{FECCB800-A511-4A38-8D97-1F2F8FC85A6B}">
      <dgm:prSet custT="1"/>
      <dgm:spPr/>
      <dgm:t>
        <a:bodyPr/>
        <a:lstStyle/>
        <a:p>
          <a:r>
            <a:rPr lang="en-US" sz="2000" dirty="0"/>
            <a:t>“While this encyclical opens up a dialogue with all, to seek paths of liberation together, I want to show from the beginning how </a:t>
          </a:r>
          <a:r>
            <a:rPr lang="en-US" sz="2000" b="1" dirty="0"/>
            <a:t>the convictions of the faith</a:t>
          </a:r>
          <a:r>
            <a:rPr lang="en-US" sz="2000" dirty="0"/>
            <a:t> offer Christians, and in part also to other believers, great motivations for the care of the nature and of the most fragile brothers and sisters ". (LS 64)</a:t>
          </a:r>
        </a:p>
      </dgm:t>
    </dgm:pt>
    <dgm:pt modelId="{954F8AAB-107D-470D-B734-F49ABA640903}" type="parTrans" cxnId="{40D8D70D-347F-49C7-804B-C5574CF5C897}">
      <dgm:prSet/>
      <dgm:spPr/>
      <dgm:t>
        <a:bodyPr/>
        <a:lstStyle/>
        <a:p>
          <a:endParaRPr lang="en-US"/>
        </a:p>
      </dgm:t>
    </dgm:pt>
    <dgm:pt modelId="{09EA6D25-F947-4FA4-8CDB-C0C9D4F9823C}" type="sibTrans" cxnId="{40D8D70D-347F-49C7-804B-C5574CF5C897}">
      <dgm:prSet/>
      <dgm:spPr/>
      <dgm:t>
        <a:bodyPr/>
        <a:lstStyle/>
        <a:p>
          <a:endParaRPr lang="en-US"/>
        </a:p>
      </dgm:t>
    </dgm:pt>
    <dgm:pt modelId="{A0AEC268-D870-354C-8A04-6979C86E17BE}" type="pres">
      <dgm:prSet presAssocID="{0518532B-4E96-4A7D-9C85-1A16EFABFE2D}" presName="linearFlow" presStyleCnt="0">
        <dgm:presLayoutVars>
          <dgm:resizeHandles val="exact"/>
        </dgm:presLayoutVars>
      </dgm:prSet>
      <dgm:spPr/>
    </dgm:pt>
    <dgm:pt modelId="{1825A715-6C0D-C041-8F6E-DC8639338050}" type="pres">
      <dgm:prSet presAssocID="{E05D5560-8258-44C5-8586-5AA8746031E1}" presName="node" presStyleLbl="node1" presStyleIdx="0" presStyleCnt="2">
        <dgm:presLayoutVars>
          <dgm:bulletEnabled val="1"/>
        </dgm:presLayoutVars>
      </dgm:prSet>
      <dgm:spPr/>
    </dgm:pt>
    <dgm:pt modelId="{2FA2DB17-CD29-1243-BB18-D3A9C151A549}" type="pres">
      <dgm:prSet presAssocID="{21E848BE-2AE6-4734-8F2F-6F1B0FEC3DE9}" presName="sibTrans" presStyleLbl="sibTrans2D1" presStyleIdx="0" presStyleCnt="1"/>
      <dgm:spPr/>
    </dgm:pt>
    <dgm:pt modelId="{1CD40ED3-B69E-F042-B6A6-2674BFD5B326}" type="pres">
      <dgm:prSet presAssocID="{21E848BE-2AE6-4734-8F2F-6F1B0FEC3DE9}" presName="connectorText" presStyleLbl="sibTrans2D1" presStyleIdx="0" presStyleCnt="1"/>
      <dgm:spPr/>
    </dgm:pt>
    <dgm:pt modelId="{5B3BC360-5D48-D74D-A4E1-3141BABFE61C}" type="pres">
      <dgm:prSet presAssocID="{FECCB800-A511-4A38-8D97-1F2F8FC85A6B}" presName="node" presStyleLbl="node1" presStyleIdx="1" presStyleCnt="2">
        <dgm:presLayoutVars>
          <dgm:bulletEnabled val="1"/>
        </dgm:presLayoutVars>
      </dgm:prSet>
      <dgm:spPr/>
    </dgm:pt>
  </dgm:ptLst>
  <dgm:cxnLst>
    <dgm:cxn modelId="{40D8D70D-347F-49C7-804B-C5574CF5C897}" srcId="{0518532B-4E96-4A7D-9C85-1A16EFABFE2D}" destId="{FECCB800-A511-4A38-8D97-1F2F8FC85A6B}" srcOrd="1" destOrd="0" parTransId="{954F8AAB-107D-470D-B734-F49ABA640903}" sibTransId="{09EA6D25-F947-4FA4-8CDB-C0C9D4F9823C}"/>
    <dgm:cxn modelId="{55D74819-26A7-4F4A-9829-FEF13AE36947}" type="presOf" srcId="{FECCB800-A511-4A38-8D97-1F2F8FC85A6B}" destId="{5B3BC360-5D48-D74D-A4E1-3141BABFE61C}" srcOrd="0" destOrd="0" presId="urn:microsoft.com/office/officeart/2005/8/layout/process2"/>
    <dgm:cxn modelId="{B068947A-F00A-C64C-91BF-E09DAF0EB62D}" type="presOf" srcId="{21E848BE-2AE6-4734-8F2F-6F1B0FEC3DE9}" destId="{2FA2DB17-CD29-1243-BB18-D3A9C151A549}" srcOrd="0" destOrd="0" presId="urn:microsoft.com/office/officeart/2005/8/layout/process2"/>
    <dgm:cxn modelId="{C25C6A8B-0673-A941-9D3B-AC9E090D7070}" type="presOf" srcId="{21E848BE-2AE6-4734-8F2F-6F1B0FEC3DE9}" destId="{1CD40ED3-B69E-F042-B6A6-2674BFD5B326}" srcOrd="1" destOrd="0" presId="urn:microsoft.com/office/officeart/2005/8/layout/process2"/>
    <dgm:cxn modelId="{0BA2939D-B1DC-4392-8777-305DD381369D}" srcId="{0518532B-4E96-4A7D-9C85-1A16EFABFE2D}" destId="{E05D5560-8258-44C5-8586-5AA8746031E1}" srcOrd="0" destOrd="0" parTransId="{BA4861E1-4725-45A0-8D5F-A553A3C8BEFC}" sibTransId="{21E848BE-2AE6-4734-8F2F-6F1B0FEC3DE9}"/>
    <dgm:cxn modelId="{570757C6-3FAA-CB42-886A-AB2C60482615}" type="presOf" srcId="{0518532B-4E96-4A7D-9C85-1A16EFABFE2D}" destId="{A0AEC268-D870-354C-8A04-6979C86E17BE}" srcOrd="0" destOrd="0" presId="urn:microsoft.com/office/officeart/2005/8/layout/process2"/>
    <dgm:cxn modelId="{359957F1-CBEF-F047-9E5A-302C2C4FC59F}" type="presOf" srcId="{E05D5560-8258-44C5-8586-5AA8746031E1}" destId="{1825A715-6C0D-C041-8F6E-DC8639338050}" srcOrd="0" destOrd="0" presId="urn:microsoft.com/office/officeart/2005/8/layout/process2"/>
    <dgm:cxn modelId="{84CC371D-EBEB-3544-8DD6-58BF99F461D0}" type="presParOf" srcId="{A0AEC268-D870-354C-8A04-6979C86E17BE}" destId="{1825A715-6C0D-C041-8F6E-DC8639338050}" srcOrd="0" destOrd="0" presId="urn:microsoft.com/office/officeart/2005/8/layout/process2"/>
    <dgm:cxn modelId="{EAE32E1D-2B80-9446-8863-D87D2D3C285F}" type="presParOf" srcId="{A0AEC268-D870-354C-8A04-6979C86E17BE}" destId="{2FA2DB17-CD29-1243-BB18-D3A9C151A549}" srcOrd="1" destOrd="0" presId="urn:microsoft.com/office/officeart/2005/8/layout/process2"/>
    <dgm:cxn modelId="{1487740D-A081-3E43-8372-B83B8DAD61EE}" type="presParOf" srcId="{2FA2DB17-CD29-1243-BB18-D3A9C151A549}" destId="{1CD40ED3-B69E-F042-B6A6-2674BFD5B326}" srcOrd="0" destOrd="0" presId="urn:microsoft.com/office/officeart/2005/8/layout/process2"/>
    <dgm:cxn modelId="{917A42C6-91A7-6C46-8B3F-05428D0E7D1B}" type="presParOf" srcId="{A0AEC268-D870-354C-8A04-6979C86E17BE}" destId="{5B3BC360-5D48-D74D-A4E1-3141BABFE61C}"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9562CC-BC42-4552-A116-986ADCF9853F}"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9E2BF3E4-C701-4989-861A-DFCD91965862}">
      <dgm:prSet/>
      <dgm:spPr/>
      <dgm:t>
        <a:bodyPr/>
        <a:lstStyle/>
        <a:p>
          <a:r>
            <a:rPr lang="en-US"/>
            <a:t>"The entire material universe is a language of God's love, of his excessive affection towards us. The soil, the water, the mountains, everything is the caress of God " (LS 84). </a:t>
          </a:r>
        </a:p>
      </dgm:t>
    </dgm:pt>
    <dgm:pt modelId="{1C447B10-C665-49FE-B665-8A087E56FA3D}" type="parTrans" cxnId="{B1C73EC0-9C7C-400E-9CE6-19EECD0AE1F8}">
      <dgm:prSet/>
      <dgm:spPr/>
      <dgm:t>
        <a:bodyPr/>
        <a:lstStyle/>
        <a:p>
          <a:endParaRPr lang="en-US"/>
        </a:p>
      </dgm:t>
    </dgm:pt>
    <dgm:pt modelId="{65AB0FA1-7F4D-4AA4-B3B3-B4F76DA2EA49}" type="sibTrans" cxnId="{B1C73EC0-9C7C-400E-9CE6-19EECD0AE1F8}">
      <dgm:prSet/>
      <dgm:spPr/>
      <dgm:t>
        <a:bodyPr/>
        <a:lstStyle/>
        <a:p>
          <a:endParaRPr lang="en-US"/>
        </a:p>
      </dgm:t>
    </dgm:pt>
    <dgm:pt modelId="{FD508568-A7E0-4FDC-BC24-39FD603E76BB}">
      <dgm:prSet/>
      <dgm:spPr/>
      <dgm:t>
        <a:bodyPr/>
        <a:lstStyle/>
        <a:p>
          <a:r>
            <a:rPr lang="en-US"/>
            <a:t>Francis is convinced that: "To perceive each creature singing the hymn of his existence is to live joyfully in the love of God and in hope" (LS 85). </a:t>
          </a:r>
        </a:p>
      </dgm:t>
    </dgm:pt>
    <dgm:pt modelId="{43962B9A-1328-48C6-9573-FD77B1DA97E9}" type="parTrans" cxnId="{C325AC0B-465E-4103-BB39-8337B8AA55B5}">
      <dgm:prSet/>
      <dgm:spPr/>
      <dgm:t>
        <a:bodyPr/>
        <a:lstStyle/>
        <a:p>
          <a:endParaRPr lang="en-US"/>
        </a:p>
      </dgm:t>
    </dgm:pt>
    <dgm:pt modelId="{1FB7F9EC-BF1C-466A-AA4D-05F1D9A72106}" type="sibTrans" cxnId="{C325AC0B-465E-4103-BB39-8337B8AA55B5}">
      <dgm:prSet/>
      <dgm:spPr/>
      <dgm:t>
        <a:bodyPr/>
        <a:lstStyle/>
        <a:p>
          <a:endParaRPr lang="en-US"/>
        </a:p>
      </dgm:t>
    </dgm:pt>
    <dgm:pt modelId="{9EE7BA1D-C465-4E7A-B27D-12ACCBA39C13}">
      <dgm:prSet/>
      <dgm:spPr/>
      <dgm:t>
        <a:bodyPr/>
        <a:lstStyle/>
        <a:p>
          <a:r>
            <a:rPr lang="en-US"/>
            <a:t>From this core of convictions, the Pope assumes the call to peace, to justice and to the preservation of the created. </a:t>
          </a:r>
        </a:p>
      </dgm:t>
    </dgm:pt>
    <dgm:pt modelId="{74C13800-8033-498B-9131-461CDC65725A}" type="parTrans" cxnId="{364AE3F0-CD3D-47DC-B5D9-B73BFB77FC81}">
      <dgm:prSet/>
      <dgm:spPr/>
      <dgm:t>
        <a:bodyPr/>
        <a:lstStyle/>
        <a:p>
          <a:endParaRPr lang="en-US"/>
        </a:p>
      </dgm:t>
    </dgm:pt>
    <dgm:pt modelId="{0B6F86E0-E0B5-4D2C-B971-71057C7B3E06}" type="sibTrans" cxnId="{364AE3F0-CD3D-47DC-B5D9-B73BFB77FC81}">
      <dgm:prSet/>
      <dgm:spPr/>
      <dgm:t>
        <a:bodyPr/>
        <a:lstStyle/>
        <a:p>
          <a:endParaRPr lang="en-US"/>
        </a:p>
      </dgm:t>
    </dgm:pt>
    <dgm:pt modelId="{2843535F-F2A9-4F5E-8B0A-A7DDCC934F92}">
      <dgm:prSet/>
      <dgm:spPr/>
      <dgm:t>
        <a:bodyPr/>
        <a:lstStyle/>
        <a:p>
          <a:r>
            <a:rPr lang="en-US"/>
            <a:t>The central message of the Pope is, consequently, his profound experience of love for God through each creature and the poor.</a:t>
          </a:r>
        </a:p>
      </dgm:t>
    </dgm:pt>
    <dgm:pt modelId="{C0867BC2-F8D5-4D90-A040-9484AC5FD51C}" type="parTrans" cxnId="{C3E14F18-D5B0-4DF4-B66A-74AEC36F50A9}">
      <dgm:prSet/>
      <dgm:spPr/>
      <dgm:t>
        <a:bodyPr/>
        <a:lstStyle/>
        <a:p>
          <a:endParaRPr lang="en-US"/>
        </a:p>
      </dgm:t>
    </dgm:pt>
    <dgm:pt modelId="{8D5DF063-740F-40AB-9FE5-99218F472F45}" type="sibTrans" cxnId="{C3E14F18-D5B0-4DF4-B66A-74AEC36F50A9}">
      <dgm:prSet/>
      <dgm:spPr/>
      <dgm:t>
        <a:bodyPr/>
        <a:lstStyle/>
        <a:p>
          <a:endParaRPr lang="en-US"/>
        </a:p>
      </dgm:t>
    </dgm:pt>
    <dgm:pt modelId="{D9B933DD-D2D0-8043-88D3-93C6D9B95974}" type="pres">
      <dgm:prSet presAssocID="{799562CC-BC42-4552-A116-986ADCF9853F}" presName="linear" presStyleCnt="0">
        <dgm:presLayoutVars>
          <dgm:animLvl val="lvl"/>
          <dgm:resizeHandles val="exact"/>
        </dgm:presLayoutVars>
      </dgm:prSet>
      <dgm:spPr/>
    </dgm:pt>
    <dgm:pt modelId="{8AC73C44-0897-554A-9FA9-2F823FB1AD6B}" type="pres">
      <dgm:prSet presAssocID="{9E2BF3E4-C701-4989-861A-DFCD91965862}" presName="parentText" presStyleLbl="node1" presStyleIdx="0" presStyleCnt="4">
        <dgm:presLayoutVars>
          <dgm:chMax val="0"/>
          <dgm:bulletEnabled val="1"/>
        </dgm:presLayoutVars>
      </dgm:prSet>
      <dgm:spPr/>
    </dgm:pt>
    <dgm:pt modelId="{160979E7-ED8A-7441-B6EF-DF55648B4885}" type="pres">
      <dgm:prSet presAssocID="{65AB0FA1-7F4D-4AA4-B3B3-B4F76DA2EA49}" presName="spacer" presStyleCnt="0"/>
      <dgm:spPr/>
    </dgm:pt>
    <dgm:pt modelId="{05BBE81C-B4BF-1741-83CB-11F59F305044}" type="pres">
      <dgm:prSet presAssocID="{FD508568-A7E0-4FDC-BC24-39FD603E76BB}" presName="parentText" presStyleLbl="node1" presStyleIdx="1" presStyleCnt="4">
        <dgm:presLayoutVars>
          <dgm:chMax val="0"/>
          <dgm:bulletEnabled val="1"/>
        </dgm:presLayoutVars>
      </dgm:prSet>
      <dgm:spPr/>
    </dgm:pt>
    <dgm:pt modelId="{9C5902E3-9666-9347-B2B4-26F10D62F83A}" type="pres">
      <dgm:prSet presAssocID="{1FB7F9EC-BF1C-466A-AA4D-05F1D9A72106}" presName="spacer" presStyleCnt="0"/>
      <dgm:spPr/>
    </dgm:pt>
    <dgm:pt modelId="{441B754E-F257-4840-BB4F-74B3453C4056}" type="pres">
      <dgm:prSet presAssocID="{9EE7BA1D-C465-4E7A-B27D-12ACCBA39C13}" presName="parentText" presStyleLbl="node1" presStyleIdx="2" presStyleCnt="4">
        <dgm:presLayoutVars>
          <dgm:chMax val="0"/>
          <dgm:bulletEnabled val="1"/>
        </dgm:presLayoutVars>
      </dgm:prSet>
      <dgm:spPr/>
    </dgm:pt>
    <dgm:pt modelId="{AA8D4BF1-850F-8441-8E18-3863A4FDC524}" type="pres">
      <dgm:prSet presAssocID="{0B6F86E0-E0B5-4D2C-B971-71057C7B3E06}" presName="spacer" presStyleCnt="0"/>
      <dgm:spPr/>
    </dgm:pt>
    <dgm:pt modelId="{545BC7F2-430C-D640-AA12-F771F054B813}" type="pres">
      <dgm:prSet presAssocID="{2843535F-F2A9-4F5E-8B0A-A7DDCC934F92}" presName="parentText" presStyleLbl="node1" presStyleIdx="3" presStyleCnt="4">
        <dgm:presLayoutVars>
          <dgm:chMax val="0"/>
          <dgm:bulletEnabled val="1"/>
        </dgm:presLayoutVars>
      </dgm:prSet>
      <dgm:spPr/>
    </dgm:pt>
  </dgm:ptLst>
  <dgm:cxnLst>
    <dgm:cxn modelId="{C325AC0B-465E-4103-BB39-8337B8AA55B5}" srcId="{799562CC-BC42-4552-A116-986ADCF9853F}" destId="{FD508568-A7E0-4FDC-BC24-39FD603E76BB}" srcOrd="1" destOrd="0" parTransId="{43962B9A-1328-48C6-9573-FD77B1DA97E9}" sibTransId="{1FB7F9EC-BF1C-466A-AA4D-05F1D9A72106}"/>
    <dgm:cxn modelId="{C3E14F18-D5B0-4DF4-B66A-74AEC36F50A9}" srcId="{799562CC-BC42-4552-A116-986ADCF9853F}" destId="{2843535F-F2A9-4F5E-8B0A-A7DDCC934F92}" srcOrd="3" destOrd="0" parTransId="{C0867BC2-F8D5-4D90-A040-9484AC5FD51C}" sibTransId="{8D5DF063-740F-40AB-9FE5-99218F472F45}"/>
    <dgm:cxn modelId="{0FD36456-42B7-8A47-B955-4880D750E502}" type="presOf" srcId="{9E2BF3E4-C701-4989-861A-DFCD91965862}" destId="{8AC73C44-0897-554A-9FA9-2F823FB1AD6B}" srcOrd="0" destOrd="0" presId="urn:microsoft.com/office/officeart/2005/8/layout/vList2"/>
    <dgm:cxn modelId="{5B298B8E-9DF3-A348-8905-D78F1B730D37}" type="presOf" srcId="{799562CC-BC42-4552-A116-986ADCF9853F}" destId="{D9B933DD-D2D0-8043-88D3-93C6D9B95974}" srcOrd="0" destOrd="0" presId="urn:microsoft.com/office/officeart/2005/8/layout/vList2"/>
    <dgm:cxn modelId="{49121CA6-A2FA-6140-AC6A-42C273068503}" type="presOf" srcId="{FD508568-A7E0-4FDC-BC24-39FD603E76BB}" destId="{05BBE81C-B4BF-1741-83CB-11F59F305044}" srcOrd="0" destOrd="0" presId="urn:microsoft.com/office/officeart/2005/8/layout/vList2"/>
    <dgm:cxn modelId="{B1C73EC0-9C7C-400E-9CE6-19EECD0AE1F8}" srcId="{799562CC-BC42-4552-A116-986ADCF9853F}" destId="{9E2BF3E4-C701-4989-861A-DFCD91965862}" srcOrd="0" destOrd="0" parTransId="{1C447B10-C665-49FE-B665-8A087E56FA3D}" sibTransId="{65AB0FA1-7F4D-4AA4-B3B3-B4F76DA2EA49}"/>
    <dgm:cxn modelId="{5D559FC0-6E6E-2841-B093-9D619D14DB5B}" type="presOf" srcId="{2843535F-F2A9-4F5E-8B0A-A7DDCC934F92}" destId="{545BC7F2-430C-D640-AA12-F771F054B813}" srcOrd="0" destOrd="0" presId="urn:microsoft.com/office/officeart/2005/8/layout/vList2"/>
    <dgm:cxn modelId="{2D3547EF-F0B7-194B-9583-09D9D2BEBC19}" type="presOf" srcId="{9EE7BA1D-C465-4E7A-B27D-12ACCBA39C13}" destId="{441B754E-F257-4840-BB4F-74B3453C4056}" srcOrd="0" destOrd="0" presId="urn:microsoft.com/office/officeart/2005/8/layout/vList2"/>
    <dgm:cxn modelId="{364AE3F0-CD3D-47DC-B5D9-B73BFB77FC81}" srcId="{799562CC-BC42-4552-A116-986ADCF9853F}" destId="{9EE7BA1D-C465-4E7A-B27D-12ACCBA39C13}" srcOrd="2" destOrd="0" parTransId="{74C13800-8033-498B-9131-461CDC65725A}" sibTransId="{0B6F86E0-E0B5-4D2C-B971-71057C7B3E06}"/>
    <dgm:cxn modelId="{42743537-B44D-7B41-B837-26DFC094C9F0}" type="presParOf" srcId="{D9B933DD-D2D0-8043-88D3-93C6D9B95974}" destId="{8AC73C44-0897-554A-9FA9-2F823FB1AD6B}" srcOrd="0" destOrd="0" presId="urn:microsoft.com/office/officeart/2005/8/layout/vList2"/>
    <dgm:cxn modelId="{924A82AC-6B8A-D349-BCC6-1F5D3DA33F9F}" type="presParOf" srcId="{D9B933DD-D2D0-8043-88D3-93C6D9B95974}" destId="{160979E7-ED8A-7441-B6EF-DF55648B4885}" srcOrd="1" destOrd="0" presId="urn:microsoft.com/office/officeart/2005/8/layout/vList2"/>
    <dgm:cxn modelId="{A1910CC9-65F9-6D40-AB43-18B4C9427D13}" type="presParOf" srcId="{D9B933DD-D2D0-8043-88D3-93C6D9B95974}" destId="{05BBE81C-B4BF-1741-83CB-11F59F305044}" srcOrd="2" destOrd="0" presId="urn:microsoft.com/office/officeart/2005/8/layout/vList2"/>
    <dgm:cxn modelId="{0B9264C5-576E-2B4B-9A2B-7840E36B4713}" type="presParOf" srcId="{D9B933DD-D2D0-8043-88D3-93C6D9B95974}" destId="{9C5902E3-9666-9347-B2B4-26F10D62F83A}" srcOrd="3" destOrd="0" presId="urn:microsoft.com/office/officeart/2005/8/layout/vList2"/>
    <dgm:cxn modelId="{5455A301-D2E1-214F-90DE-48CD2746B4A5}" type="presParOf" srcId="{D9B933DD-D2D0-8043-88D3-93C6D9B95974}" destId="{441B754E-F257-4840-BB4F-74B3453C4056}" srcOrd="4" destOrd="0" presId="urn:microsoft.com/office/officeart/2005/8/layout/vList2"/>
    <dgm:cxn modelId="{1D0717BA-7B87-7F42-AE3B-C2AD986211B6}" type="presParOf" srcId="{D9B933DD-D2D0-8043-88D3-93C6D9B95974}" destId="{AA8D4BF1-850F-8441-8E18-3863A4FDC524}" srcOrd="5" destOrd="0" presId="urn:microsoft.com/office/officeart/2005/8/layout/vList2"/>
    <dgm:cxn modelId="{B0E5778B-CB4E-7F47-9D3C-647584AC9688}" type="presParOf" srcId="{D9B933DD-D2D0-8043-88D3-93C6D9B95974}" destId="{545BC7F2-430C-D640-AA12-F771F054B81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2F543D-3514-46F2-A5D4-B6BFC3A50FF5}" type="doc">
      <dgm:prSet loTypeId="urn:microsoft.com/office/officeart/2016/7/layout/BasicLinearProcessNumbered" loCatId="process" qsTypeId="urn:microsoft.com/office/officeart/2005/8/quickstyle/simple4" qsCatId="simple" csTypeId="urn:microsoft.com/office/officeart/2005/8/colors/colorful5" csCatId="colorful" phldr="1"/>
      <dgm:spPr/>
      <dgm:t>
        <a:bodyPr/>
        <a:lstStyle/>
        <a:p>
          <a:endParaRPr lang="en-US"/>
        </a:p>
      </dgm:t>
    </dgm:pt>
    <dgm:pt modelId="{48FDAE41-CD5E-4202-BFC0-0C96331D36D5}">
      <dgm:prSet/>
      <dgm:spPr/>
      <dgm:t>
        <a:bodyPr/>
        <a:lstStyle/>
        <a:p>
          <a:r>
            <a:rPr lang="en-US"/>
            <a:t>The GOODS of the earth are limited and are under the law of entropy.</a:t>
          </a:r>
        </a:p>
      </dgm:t>
    </dgm:pt>
    <dgm:pt modelId="{6B186DBF-4ED8-493C-B656-FE98BA6C5EC4}" type="parTrans" cxnId="{EA9A5E37-4C2A-4C4A-B3CA-A52BFF2F7740}">
      <dgm:prSet/>
      <dgm:spPr/>
      <dgm:t>
        <a:bodyPr/>
        <a:lstStyle/>
        <a:p>
          <a:endParaRPr lang="en-US"/>
        </a:p>
      </dgm:t>
    </dgm:pt>
    <dgm:pt modelId="{82F5C9AB-C27C-4A9C-8EA2-E817D79A9222}" type="sibTrans" cxnId="{EA9A5E37-4C2A-4C4A-B3CA-A52BFF2F7740}">
      <dgm:prSet phldrT="1"/>
      <dgm:spPr/>
      <dgm:t>
        <a:bodyPr/>
        <a:lstStyle/>
        <a:p>
          <a:r>
            <a:rPr lang="en-US"/>
            <a:t>1</a:t>
          </a:r>
        </a:p>
      </dgm:t>
    </dgm:pt>
    <dgm:pt modelId="{C3CEFC97-37E8-4133-AB96-69922703459E}">
      <dgm:prSet/>
      <dgm:spPr/>
      <dgm:t>
        <a:bodyPr/>
        <a:lstStyle/>
        <a:p>
          <a:r>
            <a:rPr lang="en-US"/>
            <a:t>All human activity consumes goods and reduces possibilities irreversibly.</a:t>
          </a:r>
        </a:p>
      </dgm:t>
    </dgm:pt>
    <dgm:pt modelId="{724FAB62-48FD-48A6-B875-FE5AB931F78B}" type="parTrans" cxnId="{F1BDD7A1-71AA-43C6-B790-5D868AD8ED2A}">
      <dgm:prSet/>
      <dgm:spPr/>
      <dgm:t>
        <a:bodyPr/>
        <a:lstStyle/>
        <a:p>
          <a:endParaRPr lang="en-US"/>
        </a:p>
      </dgm:t>
    </dgm:pt>
    <dgm:pt modelId="{575CC163-8763-43E0-9DAF-565CCC178D28}" type="sibTrans" cxnId="{F1BDD7A1-71AA-43C6-B790-5D868AD8ED2A}">
      <dgm:prSet phldrT="2"/>
      <dgm:spPr/>
      <dgm:t>
        <a:bodyPr/>
        <a:lstStyle/>
        <a:p>
          <a:r>
            <a:rPr lang="en-US"/>
            <a:t>2</a:t>
          </a:r>
        </a:p>
      </dgm:t>
    </dgm:pt>
    <dgm:pt modelId="{F51BB75B-0405-4346-B5F7-B1058316531A}">
      <dgm:prSet/>
      <dgm:spPr/>
      <dgm:t>
        <a:bodyPr/>
        <a:lstStyle/>
        <a:p>
          <a:r>
            <a:rPr lang="en-US"/>
            <a:t>Urgency in establishing priorities in the use of sources of usable energy and land goods, for activities that have a positive impact on the flourishing of present and future communities.</a:t>
          </a:r>
        </a:p>
      </dgm:t>
    </dgm:pt>
    <dgm:pt modelId="{8FD8DCC6-75AC-45A1-9E1D-F4BADEFD032F}" type="parTrans" cxnId="{58D0711D-9EE3-47BE-B0B3-44127D987442}">
      <dgm:prSet/>
      <dgm:spPr/>
      <dgm:t>
        <a:bodyPr/>
        <a:lstStyle/>
        <a:p>
          <a:endParaRPr lang="en-US"/>
        </a:p>
      </dgm:t>
    </dgm:pt>
    <dgm:pt modelId="{89B20B73-2344-42CF-8171-8855120E6DC2}" type="sibTrans" cxnId="{58D0711D-9EE3-47BE-B0B3-44127D987442}">
      <dgm:prSet phldrT="3"/>
      <dgm:spPr/>
      <dgm:t>
        <a:bodyPr/>
        <a:lstStyle/>
        <a:p>
          <a:r>
            <a:rPr lang="en-US"/>
            <a:t>3</a:t>
          </a:r>
        </a:p>
      </dgm:t>
    </dgm:pt>
    <dgm:pt modelId="{CD555369-86D2-1349-9018-694DBC2592F1}" type="pres">
      <dgm:prSet presAssocID="{372F543D-3514-46F2-A5D4-B6BFC3A50FF5}" presName="Name0" presStyleCnt="0">
        <dgm:presLayoutVars>
          <dgm:animLvl val="lvl"/>
          <dgm:resizeHandles val="exact"/>
        </dgm:presLayoutVars>
      </dgm:prSet>
      <dgm:spPr/>
    </dgm:pt>
    <dgm:pt modelId="{4ED4C243-BE47-304C-86FE-0A7F1894F298}" type="pres">
      <dgm:prSet presAssocID="{48FDAE41-CD5E-4202-BFC0-0C96331D36D5}" presName="compositeNode" presStyleCnt="0">
        <dgm:presLayoutVars>
          <dgm:bulletEnabled val="1"/>
        </dgm:presLayoutVars>
      </dgm:prSet>
      <dgm:spPr/>
    </dgm:pt>
    <dgm:pt modelId="{95688ABB-D5E5-DC48-A2F5-0425FFF1ADD8}" type="pres">
      <dgm:prSet presAssocID="{48FDAE41-CD5E-4202-BFC0-0C96331D36D5}" presName="bgRect" presStyleLbl="bgAccFollowNode1" presStyleIdx="0" presStyleCnt="3"/>
      <dgm:spPr/>
    </dgm:pt>
    <dgm:pt modelId="{2005F1B4-200D-5D47-A477-DA015D8725FD}" type="pres">
      <dgm:prSet presAssocID="{82F5C9AB-C27C-4A9C-8EA2-E817D79A9222}" presName="sibTransNodeCircle" presStyleLbl="alignNode1" presStyleIdx="0" presStyleCnt="6">
        <dgm:presLayoutVars>
          <dgm:chMax val="0"/>
          <dgm:bulletEnabled/>
        </dgm:presLayoutVars>
      </dgm:prSet>
      <dgm:spPr/>
    </dgm:pt>
    <dgm:pt modelId="{1C918709-B304-0346-B31B-C10A1C48FDC3}" type="pres">
      <dgm:prSet presAssocID="{48FDAE41-CD5E-4202-BFC0-0C96331D36D5}" presName="bottomLine" presStyleLbl="alignNode1" presStyleIdx="1" presStyleCnt="6">
        <dgm:presLayoutVars/>
      </dgm:prSet>
      <dgm:spPr/>
    </dgm:pt>
    <dgm:pt modelId="{4BA36A1E-C8F3-D947-863C-18B09F8040BA}" type="pres">
      <dgm:prSet presAssocID="{48FDAE41-CD5E-4202-BFC0-0C96331D36D5}" presName="nodeText" presStyleLbl="bgAccFollowNode1" presStyleIdx="0" presStyleCnt="3">
        <dgm:presLayoutVars>
          <dgm:bulletEnabled val="1"/>
        </dgm:presLayoutVars>
      </dgm:prSet>
      <dgm:spPr/>
    </dgm:pt>
    <dgm:pt modelId="{CD5B7564-900D-AA4F-BDC3-875A54005EA8}" type="pres">
      <dgm:prSet presAssocID="{82F5C9AB-C27C-4A9C-8EA2-E817D79A9222}" presName="sibTrans" presStyleCnt="0"/>
      <dgm:spPr/>
    </dgm:pt>
    <dgm:pt modelId="{1C84D918-9CAA-7244-8A24-40266A3DFC8C}" type="pres">
      <dgm:prSet presAssocID="{C3CEFC97-37E8-4133-AB96-69922703459E}" presName="compositeNode" presStyleCnt="0">
        <dgm:presLayoutVars>
          <dgm:bulletEnabled val="1"/>
        </dgm:presLayoutVars>
      </dgm:prSet>
      <dgm:spPr/>
    </dgm:pt>
    <dgm:pt modelId="{9223FED1-CC6D-7F4C-AE41-18D6DD5D1383}" type="pres">
      <dgm:prSet presAssocID="{C3CEFC97-37E8-4133-AB96-69922703459E}" presName="bgRect" presStyleLbl="bgAccFollowNode1" presStyleIdx="1" presStyleCnt="3"/>
      <dgm:spPr/>
    </dgm:pt>
    <dgm:pt modelId="{70CECF8C-12BD-EF4F-8600-068AB7F5F905}" type="pres">
      <dgm:prSet presAssocID="{575CC163-8763-43E0-9DAF-565CCC178D28}" presName="sibTransNodeCircle" presStyleLbl="alignNode1" presStyleIdx="2" presStyleCnt="6">
        <dgm:presLayoutVars>
          <dgm:chMax val="0"/>
          <dgm:bulletEnabled/>
        </dgm:presLayoutVars>
      </dgm:prSet>
      <dgm:spPr/>
    </dgm:pt>
    <dgm:pt modelId="{BACE3CA3-B03F-0B44-9905-503C69D88A2F}" type="pres">
      <dgm:prSet presAssocID="{C3CEFC97-37E8-4133-AB96-69922703459E}" presName="bottomLine" presStyleLbl="alignNode1" presStyleIdx="3" presStyleCnt="6">
        <dgm:presLayoutVars/>
      </dgm:prSet>
      <dgm:spPr/>
    </dgm:pt>
    <dgm:pt modelId="{A12044A8-D57D-2F4A-882D-028F97B5898C}" type="pres">
      <dgm:prSet presAssocID="{C3CEFC97-37E8-4133-AB96-69922703459E}" presName="nodeText" presStyleLbl="bgAccFollowNode1" presStyleIdx="1" presStyleCnt="3">
        <dgm:presLayoutVars>
          <dgm:bulletEnabled val="1"/>
        </dgm:presLayoutVars>
      </dgm:prSet>
      <dgm:spPr/>
    </dgm:pt>
    <dgm:pt modelId="{7FA8DC5F-81A2-3743-B02C-CCF8BDC8BBCB}" type="pres">
      <dgm:prSet presAssocID="{575CC163-8763-43E0-9DAF-565CCC178D28}" presName="sibTrans" presStyleCnt="0"/>
      <dgm:spPr/>
    </dgm:pt>
    <dgm:pt modelId="{8C59E3B8-272D-7749-8847-BC3D376E4DEC}" type="pres">
      <dgm:prSet presAssocID="{F51BB75B-0405-4346-B5F7-B1058316531A}" presName="compositeNode" presStyleCnt="0">
        <dgm:presLayoutVars>
          <dgm:bulletEnabled val="1"/>
        </dgm:presLayoutVars>
      </dgm:prSet>
      <dgm:spPr/>
    </dgm:pt>
    <dgm:pt modelId="{F67B4D08-4745-8541-ABD2-AE2DA0B6C402}" type="pres">
      <dgm:prSet presAssocID="{F51BB75B-0405-4346-B5F7-B1058316531A}" presName="bgRect" presStyleLbl="bgAccFollowNode1" presStyleIdx="2" presStyleCnt="3"/>
      <dgm:spPr/>
    </dgm:pt>
    <dgm:pt modelId="{6387A29C-DF1A-8F4D-A681-DAB2CFA65A36}" type="pres">
      <dgm:prSet presAssocID="{89B20B73-2344-42CF-8171-8855120E6DC2}" presName="sibTransNodeCircle" presStyleLbl="alignNode1" presStyleIdx="4" presStyleCnt="6">
        <dgm:presLayoutVars>
          <dgm:chMax val="0"/>
          <dgm:bulletEnabled/>
        </dgm:presLayoutVars>
      </dgm:prSet>
      <dgm:spPr/>
    </dgm:pt>
    <dgm:pt modelId="{B2157864-4EC1-D445-A462-6D5726304B08}" type="pres">
      <dgm:prSet presAssocID="{F51BB75B-0405-4346-B5F7-B1058316531A}" presName="bottomLine" presStyleLbl="alignNode1" presStyleIdx="5" presStyleCnt="6">
        <dgm:presLayoutVars/>
      </dgm:prSet>
      <dgm:spPr/>
    </dgm:pt>
    <dgm:pt modelId="{19FD6EDE-5333-384A-B652-6D4819642A77}" type="pres">
      <dgm:prSet presAssocID="{F51BB75B-0405-4346-B5F7-B1058316531A}" presName="nodeText" presStyleLbl="bgAccFollowNode1" presStyleIdx="2" presStyleCnt="3">
        <dgm:presLayoutVars>
          <dgm:bulletEnabled val="1"/>
        </dgm:presLayoutVars>
      </dgm:prSet>
      <dgm:spPr/>
    </dgm:pt>
  </dgm:ptLst>
  <dgm:cxnLst>
    <dgm:cxn modelId="{206D3919-20AC-6547-AF2C-161D5F3A636C}" type="presOf" srcId="{372F543D-3514-46F2-A5D4-B6BFC3A50FF5}" destId="{CD555369-86D2-1349-9018-694DBC2592F1}" srcOrd="0" destOrd="0" presId="urn:microsoft.com/office/officeart/2016/7/layout/BasicLinearProcessNumbered"/>
    <dgm:cxn modelId="{58D0711D-9EE3-47BE-B0B3-44127D987442}" srcId="{372F543D-3514-46F2-A5D4-B6BFC3A50FF5}" destId="{F51BB75B-0405-4346-B5F7-B1058316531A}" srcOrd="2" destOrd="0" parTransId="{8FD8DCC6-75AC-45A1-9E1D-F4BADEFD032F}" sibTransId="{89B20B73-2344-42CF-8171-8855120E6DC2}"/>
    <dgm:cxn modelId="{A471C72C-5617-0A40-AF83-921915C86214}" type="presOf" srcId="{F51BB75B-0405-4346-B5F7-B1058316531A}" destId="{F67B4D08-4745-8541-ABD2-AE2DA0B6C402}" srcOrd="0" destOrd="0" presId="urn:microsoft.com/office/officeart/2016/7/layout/BasicLinearProcessNumbered"/>
    <dgm:cxn modelId="{EA9A5E37-4C2A-4C4A-B3CA-A52BFF2F7740}" srcId="{372F543D-3514-46F2-A5D4-B6BFC3A50FF5}" destId="{48FDAE41-CD5E-4202-BFC0-0C96331D36D5}" srcOrd="0" destOrd="0" parTransId="{6B186DBF-4ED8-493C-B656-FE98BA6C5EC4}" sibTransId="{82F5C9AB-C27C-4A9C-8EA2-E817D79A9222}"/>
    <dgm:cxn modelId="{DA6BAA39-14A9-964D-9CDD-8E36174CE515}" type="presOf" srcId="{48FDAE41-CD5E-4202-BFC0-0C96331D36D5}" destId="{95688ABB-D5E5-DC48-A2F5-0425FFF1ADD8}" srcOrd="0" destOrd="0" presId="urn:microsoft.com/office/officeart/2016/7/layout/BasicLinearProcessNumbered"/>
    <dgm:cxn modelId="{77EBFA4B-DB7E-CA4A-AC2F-485C9FDCC571}" type="presOf" srcId="{89B20B73-2344-42CF-8171-8855120E6DC2}" destId="{6387A29C-DF1A-8F4D-A681-DAB2CFA65A36}" srcOrd="0" destOrd="0" presId="urn:microsoft.com/office/officeart/2016/7/layout/BasicLinearProcessNumbered"/>
    <dgm:cxn modelId="{4050C95D-B3D7-7A4A-AE6E-AAE9BDE7FBA6}" type="presOf" srcId="{C3CEFC97-37E8-4133-AB96-69922703459E}" destId="{9223FED1-CC6D-7F4C-AE41-18D6DD5D1383}" srcOrd="0" destOrd="0" presId="urn:microsoft.com/office/officeart/2016/7/layout/BasicLinearProcessNumbered"/>
    <dgm:cxn modelId="{C071F37B-5DAC-1C4D-ADC6-1C277029B4D2}" type="presOf" srcId="{82F5C9AB-C27C-4A9C-8EA2-E817D79A9222}" destId="{2005F1B4-200D-5D47-A477-DA015D8725FD}" srcOrd="0" destOrd="0" presId="urn:microsoft.com/office/officeart/2016/7/layout/BasicLinearProcessNumbered"/>
    <dgm:cxn modelId="{0875AE9E-60E0-EE49-B2C7-8C75B9713BCA}" type="presOf" srcId="{575CC163-8763-43E0-9DAF-565CCC178D28}" destId="{70CECF8C-12BD-EF4F-8600-068AB7F5F905}" srcOrd="0" destOrd="0" presId="urn:microsoft.com/office/officeart/2016/7/layout/BasicLinearProcessNumbered"/>
    <dgm:cxn modelId="{F1BDD7A1-71AA-43C6-B790-5D868AD8ED2A}" srcId="{372F543D-3514-46F2-A5D4-B6BFC3A50FF5}" destId="{C3CEFC97-37E8-4133-AB96-69922703459E}" srcOrd="1" destOrd="0" parTransId="{724FAB62-48FD-48A6-B875-FE5AB931F78B}" sibTransId="{575CC163-8763-43E0-9DAF-565CCC178D28}"/>
    <dgm:cxn modelId="{37375DAC-C878-5149-B8F1-D43F9AF8DEAC}" type="presOf" srcId="{C3CEFC97-37E8-4133-AB96-69922703459E}" destId="{A12044A8-D57D-2F4A-882D-028F97B5898C}" srcOrd="1" destOrd="0" presId="urn:microsoft.com/office/officeart/2016/7/layout/BasicLinearProcessNumbered"/>
    <dgm:cxn modelId="{A1765EC3-E20C-B941-A00D-BB2CFC371F1F}" type="presOf" srcId="{48FDAE41-CD5E-4202-BFC0-0C96331D36D5}" destId="{4BA36A1E-C8F3-D947-863C-18B09F8040BA}" srcOrd="1" destOrd="0" presId="urn:microsoft.com/office/officeart/2016/7/layout/BasicLinearProcessNumbered"/>
    <dgm:cxn modelId="{1F343BCB-66E2-3249-9EF6-2AE8AF1BC020}" type="presOf" srcId="{F51BB75B-0405-4346-B5F7-B1058316531A}" destId="{19FD6EDE-5333-384A-B652-6D4819642A77}" srcOrd="1" destOrd="0" presId="urn:microsoft.com/office/officeart/2016/7/layout/BasicLinearProcessNumbered"/>
    <dgm:cxn modelId="{F62264EA-35C8-184A-B688-3512D7083A4C}" type="presParOf" srcId="{CD555369-86D2-1349-9018-694DBC2592F1}" destId="{4ED4C243-BE47-304C-86FE-0A7F1894F298}" srcOrd="0" destOrd="0" presId="urn:microsoft.com/office/officeart/2016/7/layout/BasicLinearProcessNumbered"/>
    <dgm:cxn modelId="{636F9921-B76C-4848-86D7-554E8025999B}" type="presParOf" srcId="{4ED4C243-BE47-304C-86FE-0A7F1894F298}" destId="{95688ABB-D5E5-DC48-A2F5-0425FFF1ADD8}" srcOrd="0" destOrd="0" presId="urn:microsoft.com/office/officeart/2016/7/layout/BasicLinearProcessNumbered"/>
    <dgm:cxn modelId="{F80D9941-BA32-8743-A547-E02F894417C4}" type="presParOf" srcId="{4ED4C243-BE47-304C-86FE-0A7F1894F298}" destId="{2005F1B4-200D-5D47-A477-DA015D8725FD}" srcOrd="1" destOrd="0" presId="urn:microsoft.com/office/officeart/2016/7/layout/BasicLinearProcessNumbered"/>
    <dgm:cxn modelId="{CF361328-A58E-AC41-9834-247E96B4F68E}" type="presParOf" srcId="{4ED4C243-BE47-304C-86FE-0A7F1894F298}" destId="{1C918709-B304-0346-B31B-C10A1C48FDC3}" srcOrd="2" destOrd="0" presId="urn:microsoft.com/office/officeart/2016/7/layout/BasicLinearProcessNumbered"/>
    <dgm:cxn modelId="{E6004CFD-6688-0841-BEC3-5D051E5CF4DC}" type="presParOf" srcId="{4ED4C243-BE47-304C-86FE-0A7F1894F298}" destId="{4BA36A1E-C8F3-D947-863C-18B09F8040BA}" srcOrd="3" destOrd="0" presId="urn:microsoft.com/office/officeart/2016/7/layout/BasicLinearProcessNumbered"/>
    <dgm:cxn modelId="{8537186C-244B-354C-8B80-D90F8B7D3960}" type="presParOf" srcId="{CD555369-86D2-1349-9018-694DBC2592F1}" destId="{CD5B7564-900D-AA4F-BDC3-875A54005EA8}" srcOrd="1" destOrd="0" presId="urn:microsoft.com/office/officeart/2016/7/layout/BasicLinearProcessNumbered"/>
    <dgm:cxn modelId="{D65F9121-3609-1C4E-9267-41BBD4128017}" type="presParOf" srcId="{CD555369-86D2-1349-9018-694DBC2592F1}" destId="{1C84D918-9CAA-7244-8A24-40266A3DFC8C}" srcOrd="2" destOrd="0" presId="urn:microsoft.com/office/officeart/2016/7/layout/BasicLinearProcessNumbered"/>
    <dgm:cxn modelId="{D18B66C3-64E1-7D42-AC98-0772418C9DA4}" type="presParOf" srcId="{1C84D918-9CAA-7244-8A24-40266A3DFC8C}" destId="{9223FED1-CC6D-7F4C-AE41-18D6DD5D1383}" srcOrd="0" destOrd="0" presId="urn:microsoft.com/office/officeart/2016/7/layout/BasicLinearProcessNumbered"/>
    <dgm:cxn modelId="{4318DE4F-531E-4D48-BBCC-0F135E0EA995}" type="presParOf" srcId="{1C84D918-9CAA-7244-8A24-40266A3DFC8C}" destId="{70CECF8C-12BD-EF4F-8600-068AB7F5F905}" srcOrd="1" destOrd="0" presId="urn:microsoft.com/office/officeart/2016/7/layout/BasicLinearProcessNumbered"/>
    <dgm:cxn modelId="{342090A8-795F-DF4E-B9DD-4D6811C63196}" type="presParOf" srcId="{1C84D918-9CAA-7244-8A24-40266A3DFC8C}" destId="{BACE3CA3-B03F-0B44-9905-503C69D88A2F}" srcOrd="2" destOrd="0" presId="urn:microsoft.com/office/officeart/2016/7/layout/BasicLinearProcessNumbered"/>
    <dgm:cxn modelId="{E7502969-88D1-7944-9AF8-DC92B551965D}" type="presParOf" srcId="{1C84D918-9CAA-7244-8A24-40266A3DFC8C}" destId="{A12044A8-D57D-2F4A-882D-028F97B5898C}" srcOrd="3" destOrd="0" presId="urn:microsoft.com/office/officeart/2016/7/layout/BasicLinearProcessNumbered"/>
    <dgm:cxn modelId="{D024A0D7-4DEE-0F47-88F5-2E4FC5F3EE44}" type="presParOf" srcId="{CD555369-86D2-1349-9018-694DBC2592F1}" destId="{7FA8DC5F-81A2-3743-B02C-CCF8BDC8BBCB}" srcOrd="3" destOrd="0" presId="urn:microsoft.com/office/officeart/2016/7/layout/BasicLinearProcessNumbered"/>
    <dgm:cxn modelId="{31045B39-1E48-DA4F-8216-9F9B744EC4F3}" type="presParOf" srcId="{CD555369-86D2-1349-9018-694DBC2592F1}" destId="{8C59E3B8-272D-7749-8847-BC3D376E4DEC}" srcOrd="4" destOrd="0" presId="urn:microsoft.com/office/officeart/2016/7/layout/BasicLinearProcessNumbered"/>
    <dgm:cxn modelId="{F4520671-7EE5-9B4D-86FC-B0913F5C425C}" type="presParOf" srcId="{8C59E3B8-272D-7749-8847-BC3D376E4DEC}" destId="{F67B4D08-4745-8541-ABD2-AE2DA0B6C402}" srcOrd="0" destOrd="0" presId="urn:microsoft.com/office/officeart/2016/7/layout/BasicLinearProcessNumbered"/>
    <dgm:cxn modelId="{C6171771-CADE-5F4E-85B5-6133E072B1E1}" type="presParOf" srcId="{8C59E3B8-272D-7749-8847-BC3D376E4DEC}" destId="{6387A29C-DF1A-8F4D-A681-DAB2CFA65A36}" srcOrd="1" destOrd="0" presId="urn:microsoft.com/office/officeart/2016/7/layout/BasicLinearProcessNumbered"/>
    <dgm:cxn modelId="{8AB0A794-BE4B-1F47-8940-47B8F0126E22}" type="presParOf" srcId="{8C59E3B8-272D-7749-8847-BC3D376E4DEC}" destId="{B2157864-4EC1-D445-A462-6D5726304B08}" srcOrd="2" destOrd="0" presId="urn:microsoft.com/office/officeart/2016/7/layout/BasicLinearProcessNumbered"/>
    <dgm:cxn modelId="{958551BF-B0CE-534E-91C2-F7CDD297C9EE}" type="presParOf" srcId="{8C59E3B8-272D-7749-8847-BC3D376E4DEC}" destId="{19FD6EDE-5333-384A-B652-6D4819642A77}"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2F543D-3514-46F2-A5D4-B6BFC3A50FF5}" type="doc">
      <dgm:prSet loTypeId="urn:microsoft.com/office/officeart/2016/7/layout/BasicLinearProcessNumbered" loCatId="process" qsTypeId="urn:microsoft.com/office/officeart/2005/8/quickstyle/simple4" qsCatId="simple" csTypeId="urn:microsoft.com/office/officeart/2005/8/colors/colorful5" csCatId="colorful" phldr="1"/>
      <dgm:spPr/>
      <dgm:t>
        <a:bodyPr/>
        <a:lstStyle/>
        <a:p>
          <a:endParaRPr lang="en-US"/>
        </a:p>
      </dgm:t>
    </dgm:pt>
    <dgm:pt modelId="{48FDAE41-CD5E-4202-BFC0-0C96331D36D5}">
      <dgm:prSet custT="1"/>
      <dgm:spPr/>
      <dgm:t>
        <a:bodyPr/>
        <a:lstStyle/>
        <a:p>
          <a:r>
            <a:rPr lang="en-US" sz="1800" dirty="0"/>
            <a:t>Fix the Economy.</a:t>
          </a:r>
        </a:p>
        <a:p>
          <a:r>
            <a:rPr lang="en" sz="1600" dirty="0"/>
            <a:t>Efforts oriented towards the rational management of natural goods and the generation of technology that helps generate long-term economic benefits (Circular Economy)</a:t>
          </a:r>
          <a:endParaRPr lang="es-ES" sz="1600" dirty="0"/>
        </a:p>
        <a:p>
          <a:endParaRPr lang="en-US" sz="1400" dirty="0"/>
        </a:p>
      </dgm:t>
    </dgm:pt>
    <dgm:pt modelId="{6B186DBF-4ED8-493C-B656-FE98BA6C5EC4}" type="parTrans" cxnId="{EA9A5E37-4C2A-4C4A-B3CA-A52BFF2F7740}">
      <dgm:prSet/>
      <dgm:spPr/>
      <dgm:t>
        <a:bodyPr/>
        <a:lstStyle/>
        <a:p>
          <a:endParaRPr lang="en-US"/>
        </a:p>
      </dgm:t>
    </dgm:pt>
    <dgm:pt modelId="{82F5C9AB-C27C-4A9C-8EA2-E817D79A9222}" type="sibTrans" cxnId="{EA9A5E37-4C2A-4C4A-B3CA-A52BFF2F7740}">
      <dgm:prSet phldrT="1" phldr="0"/>
      <dgm:spPr/>
      <dgm:t>
        <a:bodyPr/>
        <a:lstStyle/>
        <a:p>
          <a:r>
            <a:rPr lang="en-US"/>
            <a:t>1</a:t>
          </a:r>
        </a:p>
      </dgm:t>
    </dgm:pt>
    <dgm:pt modelId="{C3CEFC97-37E8-4133-AB96-69922703459E}">
      <dgm:prSet custT="1"/>
      <dgm:spPr/>
      <dgm:t>
        <a:bodyPr/>
        <a:lstStyle/>
        <a:p>
          <a:r>
            <a:rPr lang="en-US" sz="1800" dirty="0"/>
            <a:t>Preserve energy.</a:t>
          </a:r>
        </a:p>
        <a:p>
          <a:r>
            <a:rPr lang="en" sz="1600" dirty="0"/>
            <a:t>Rational use of energy sources by assigning priorities to human activities, in order to provide more possibilities for development for future generations and for more people today.</a:t>
          </a:r>
          <a:endParaRPr lang="en-US" sz="1600" dirty="0"/>
        </a:p>
        <a:p>
          <a:endParaRPr lang="en-US" sz="1400" dirty="0"/>
        </a:p>
      </dgm:t>
    </dgm:pt>
    <dgm:pt modelId="{724FAB62-48FD-48A6-B875-FE5AB931F78B}" type="parTrans" cxnId="{F1BDD7A1-71AA-43C6-B790-5D868AD8ED2A}">
      <dgm:prSet/>
      <dgm:spPr/>
      <dgm:t>
        <a:bodyPr/>
        <a:lstStyle/>
        <a:p>
          <a:endParaRPr lang="en-US"/>
        </a:p>
      </dgm:t>
    </dgm:pt>
    <dgm:pt modelId="{575CC163-8763-43E0-9DAF-565CCC178D28}" type="sibTrans" cxnId="{F1BDD7A1-71AA-43C6-B790-5D868AD8ED2A}">
      <dgm:prSet phldrT="2" phldr="0"/>
      <dgm:spPr/>
      <dgm:t>
        <a:bodyPr/>
        <a:lstStyle/>
        <a:p>
          <a:r>
            <a:rPr lang="en-US"/>
            <a:t>2</a:t>
          </a:r>
        </a:p>
      </dgm:t>
    </dgm:pt>
    <dgm:pt modelId="{F51BB75B-0405-4346-B5F7-B1058316531A}">
      <dgm:prSet custT="1"/>
      <dgm:spPr/>
      <dgm:t>
        <a:bodyPr/>
        <a:lstStyle/>
        <a:p>
          <a:r>
            <a:rPr lang="en-US" sz="1800" dirty="0"/>
            <a:t>Fix the social logic.</a:t>
          </a:r>
        </a:p>
        <a:p>
          <a:r>
            <a:rPr lang="en" sz="1600" dirty="0"/>
            <a:t>Still today it is based on the culture of consumerism and the erosion of social and individual commitment</a:t>
          </a:r>
          <a:r>
            <a:rPr lang="en" sz="2000" dirty="0"/>
            <a:t>.</a:t>
          </a:r>
          <a:endParaRPr lang="en-US" sz="2000" dirty="0"/>
        </a:p>
      </dgm:t>
    </dgm:pt>
    <dgm:pt modelId="{8FD8DCC6-75AC-45A1-9E1D-F4BADEFD032F}" type="parTrans" cxnId="{58D0711D-9EE3-47BE-B0B3-44127D987442}">
      <dgm:prSet/>
      <dgm:spPr/>
      <dgm:t>
        <a:bodyPr/>
        <a:lstStyle/>
        <a:p>
          <a:endParaRPr lang="en-US"/>
        </a:p>
      </dgm:t>
    </dgm:pt>
    <dgm:pt modelId="{89B20B73-2344-42CF-8171-8855120E6DC2}" type="sibTrans" cxnId="{58D0711D-9EE3-47BE-B0B3-44127D987442}">
      <dgm:prSet phldrT="3" phldr="0"/>
      <dgm:spPr/>
      <dgm:t>
        <a:bodyPr/>
        <a:lstStyle/>
        <a:p>
          <a:r>
            <a:rPr lang="en-US"/>
            <a:t>3</a:t>
          </a:r>
        </a:p>
      </dgm:t>
    </dgm:pt>
    <dgm:pt modelId="{CD555369-86D2-1349-9018-694DBC2592F1}" type="pres">
      <dgm:prSet presAssocID="{372F543D-3514-46F2-A5D4-B6BFC3A50FF5}" presName="Name0" presStyleCnt="0">
        <dgm:presLayoutVars>
          <dgm:animLvl val="lvl"/>
          <dgm:resizeHandles val="exact"/>
        </dgm:presLayoutVars>
      </dgm:prSet>
      <dgm:spPr/>
    </dgm:pt>
    <dgm:pt modelId="{4ED4C243-BE47-304C-86FE-0A7F1894F298}" type="pres">
      <dgm:prSet presAssocID="{48FDAE41-CD5E-4202-BFC0-0C96331D36D5}" presName="compositeNode" presStyleCnt="0">
        <dgm:presLayoutVars>
          <dgm:bulletEnabled val="1"/>
        </dgm:presLayoutVars>
      </dgm:prSet>
      <dgm:spPr/>
    </dgm:pt>
    <dgm:pt modelId="{95688ABB-D5E5-DC48-A2F5-0425FFF1ADD8}" type="pres">
      <dgm:prSet presAssocID="{48FDAE41-CD5E-4202-BFC0-0C96331D36D5}" presName="bgRect" presStyleLbl="bgAccFollowNode1" presStyleIdx="0" presStyleCnt="3"/>
      <dgm:spPr/>
    </dgm:pt>
    <dgm:pt modelId="{2005F1B4-200D-5D47-A477-DA015D8725FD}" type="pres">
      <dgm:prSet presAssocID="{82F5C9AB-C27C-4A9C-8EA2-E817D79A9222}" presName="sibTransNodeCircle" presStyleLbl="alignNode1" presStyleIdx="0" presStyleCnt="6">
        <dgm:presLayoutVars>
          <dgm:chMax val="0"/>
          <dgm:bulletEnabled/>
        </dgm:presLayoutVars>
      </dgm:prSet>
      <dgm:spPr/>
    </dgm:pt>
    <dgm:pt modelId="{1C918709-B304-0346-B31B-C10A1C48FDC3}" type="pres">
      <dgm:prSet presAssocID="{48FDAE41-CD5E-4202-BFC0-0C96331D36D5}" presName="bottomLine" presStyleLbl="alignNode1" presStyleIdx="1" presStyleCnt="6">
        <dgm:presLayoutVars/>
      </dgm:prSet>
      <dgm:spPr/>
    </dgm:pt>
    <dgm:pt modelId="{4BA36A1E-C8F3-D947-863C-18B09F8040BA}" type="pres">
      <dgm:prSet presAssocID="{48FDAE41-CD5E-4202-BFC0-0C96331D36D5}" presName="nodeText" presStyleLbl="bgAccFollowNode1" presStyleIdx="0" presStyleCnt="3">
        <dgm:presLayoutVars>
          <dgm:bulletEnabled val="1"/>
        </dgm:presLayoutVars>
      </dgm:prSet>
      <dgm:spPr/>
    </dgm:pt>
    <dgm:pt modelId="{CD5B7564-900D-AA4F-BDC3-875A54005EA8}" type="pres">
      <dgm:prSet presAssocID="{82F5C9AB-C27C-4A9C-8EA2-E817D79A9222}" presName="sibTrans" presStyleCnt="0"/>
      <dgm:spPr/>
    </dgm:pt>
    <dgm:pt modelId="{1C84D918-9CAA-7244-8A24-40266A3DFC8C}" type="pres">
      <dgm:prSet presAssocID="{C3CEFC97-37E8-4133-AB96-69922703459E}" presName="compositeNode" presStyleCnt="0">
        <dgm:presLayoutVars>
          <dgm:bulletEnabled val="1"/>
        </dgm:presLayoutVars>
      </dgm:prSet>
      <dgm:spPr/>
    </dgm:pt>
    <dgm:pt modelId="{9223FED1-CC6D-7F4C-AE41-18D6DD5D1383}" type="pres">
      <dgm:prSet presAssocID="{C3CEFC97-37E8-4133-AB96-69922703459E}" presName="bgRect" presStyleLbl="bgAccFollowNode1" presStyleIdx="1" presStyleCnt="3"/>
      <dgm:spPr/>
    </dgm:pt>
    <dgm:pt modelId="{70CECF8C-12BD-EF4F-8600-068AB7F5F905}" type="pres">
      <dgm:prSet presAssocID="{575CC163-8763-43E0-9DAF-565CCC178D28}" presName="sibTransNodeCircle" presStyleLbl="alignNode1" presStyleIdx="2" presStyleCnt="6">
        <dgm:presLayoutVars>
          <dgm:chMax val="0"/>
          <dgm:bulletEnabled/>
        </dgm:presLayoutVars>
      </dgm:prSet>
      <dgm:spPr/>
    </dgm:pt>
    <dgm:pt modelId="{BACE3CA3-B03F-0B44-9905-503C69D88A2F}" type="pres">
      <dgm:prSet presAssocID="{C3CEFC97-37E8-4133-AB96-69922703459E}" presName="bottomLine" presStyleLbl="alignNode1" presStyleIdx="3" presStyleCnt="6">
        <dgm:presLayoutVars/>
      </dgm:prSet>
      <dgm:spPr/>
    </dgm:pt>
    <dgm:pt modelId="{A12044A8-D57D-2F4A-882D-028F97B5898C}" type="pres">
      <dgm:prSet presAssocID="{C3CEFC97-37E8-4133-AB96-69922703459E}" presName="nodeText" presStyleLbl="bgAccFollowNode1" presStyleIdx="1" presStyleCnt="3">
        <dgm:presLayoutVars>
          <dgm:bulletEnabled val="1"/>
        </dgm:presLayoutVars>
      </dgm:prSet>
      <dgm:spPr/>
    </dgm:pt>
    <dgm:pt modelId="{7FA8DC5F-81A2-3743-B02C-CCF8BDC8BBCB}" type="pres">
      <dgm:prSet presAssocID="{575CC163-8763-43E0-9DAF-565CCC178D28}" presName="sibTrans" presStyleCnt="0"/>
      <dgm:spPr/>
    </dgm:pt>
    <dgm:pt modelId="{8C59E3B8-272D-7749-8847-BC3D376E4DEC}" type="pres">
      <dgm:prSet presAssocID="{F51BB75B-0405-4346-B5F7-B1058316531A}" presName="compositeNode" presStyleCnt="0">
        <dgm:presLayoutVars>
          <dgm:bulletEnabled val="1"/>
        </dgm:presLayoutVars>
      </dgm:prSet>
      <dgm:spPr/>
    </dgm:pt>
    <dgm:pt modelId="{F67B4D08-4745-8541-ABD2-AE2DA0B6C402}" type="pres">
      <dgm:prSet presAssocID="{F51BB75B-0405-4346-B5F7-B1058316531A}" presName="bgRect" presStyleLbl="bgAccFollowNode1" presStyleIdx="2" presStyleCnt="3"/>
      <dgm:spPr/>
    </dgm:pt>
    <dgm:pt modelId="{6387A29C-DF1A-8F4D-A681-DAB2CFA65A36}" type="pres">
      <dgm:prSet presAssocID="{89B20B73-2344-42CF-8171-8855120E6DC2}" presName="sibTransNodeCircle" presStyleLbl="alignNode1" presStyleIdx="4" presStyleCnt="6">
        <dgm:presLayoutVars>
          <dgm:chMax val="0"/>
          <dgm:bulletEnabled/>
        </dgm:presLayoutVars>
      </dgm:prSet>
      <dgm:spPr/>
    </dgm:pt>
    <dgm:pt modelId="{B2157864-4EC1-D445-A462-6D5726304B08}" type="pres">
      <dgm:prSet presAssocID="{F51BB75B-0405-4346-B5F7-B1058316531A}" presName="bottomLine" presStyleLbl="alignNode1" presStyleIdx="5" presStyleCnt="6">
        <dgm:presLayoutVars/>
      </dgm:prSet>
      <dgm:spPr/>
    </dgm:pt>
    <dgm:pt modelId="{19FD6EDE-5333-384A-B652-6D4819642A77}" type="pres">
      <dgm:prSet presAssocID="{F51BB75B-0405-4346-B5F7-B1058316531A}" presName="nodeText" presStyleLbl="bgAccFollowNode1" presStyleIdx="2" presStyleCnt="3">
        <dgm:presLayoutVars>
          <dgm:bulletEnabled val="1"/>
        </dgm:presLayoutVars>
      </dgm:prSet>
      <dgm:spPr/>
    </dgm:pt>
  </dgm:ptLst>
  <dgm:cxnLst>
    <dgm:cxn modelId="{206D3919-20AC-6547-AF2C-161D5F3A636C}" type="presOf" srcId="{372F543D-3514-46F2-A5D4-B6BFC3A50FF5}" destId="{CD555369-86D2-1349-9018-694DBC2592F1}" srcOrd="0" destOrd="0" presId="urn:microsoft.com/office/officeart/2016/7/layout/BasicLinearProcessNumbered"/>
    <dgm:cxn modelId="{58D0711D-9EE3-47BE-B0B3-44127D987442}" srcId="{372F543D-3514-46F2-A5D4-B6BFC3A50FF5}" destId="{F51BB75B-0405-4346-B5F7-B1058316531A}" srcOrd="2" destOrd="0" parTransId="{8FD8DCC6-75AC-45A1-9E1D-F4BADEFD032F}" sibTransId="{89B20B73-2344-42CF-8171-8855120E6DC2}"/>
    <dgm:cxn modelId="{A471C72C-5617-0A40-AF83-921915C86214}" type="presOf" srcId="{F51BB75B-0405-4346-B5F7-B1058316531A}" destId="{F67B4D08-4745-8541-ABD2-AE2DA0B6C402}" srcOrd="0" destOrd="0" presId="urn:microsoft.com/office/officeart/2016/7/layout/BasicLinearProcessNumbered"/>
    <dgm:cxn modelId="{EA9A5E37-4C2A-4C4A-B3CA-A52BFF2F7740}" srcId="{372F543D-3514-46F2-A5D4-B6BFC3A50FF5}" destId="{48FDAE41-CD5E-4202-BFC0-0C96331D36D5}" srcOrd="0" destOrd="0" parTransId="{6B186DBF-4ED8-493C-B656-FE98BA6C5EC4}" sibTransId="{82F5C9AB-C27C-4A9C-8EA2-E817D79A9222}"/>
    <dgm:cxn modelId="{DA6BAA39-14A9-964D-9CDD-8E36174CE515}" type="presOf" srcId="{48FDAE41-CD5E-4202-BFC0-0C96331D36D5}" destId="{95688ABB-D5E5-DC48-A2F5-0425FFF1ADD8}" srcOrd="0" destOrd="0" presId="urn:microsoft.com/office/officeart/2016/7/layout/BasicLinearProcessNumbered"/>
    <dgm:cxn modelId="{77EBFA4B-DB7E-CA4A-AC2F-485C9FDCC571}" type="presOf" srcId="{89B20B73-2344-42CF-8171-8855120E6DC2}" destId="{6387A29C-DF1A-8F4D-A681-DAB2CFA65A36}" srcOrd="0" destOrd="0" presId="urn:microsoft.com/office/officeart/2016/7/layout/BasicLinearProcessNumbered"/>
    <dgm:cxn modelId="{4050C95D-B3D7-7A4A-AE6E-AAE9BDE7FBA6}" type="presOf" srcId="{C3CEFC97-37E8-4133-AB96-69922703459E}" destId="{9223FED1-CC6D-7F4C-AE41-18D6DD5D1383}" srcOrd="0" destOrd="0" presId="urn:microsoft.com/office/officeart/2016/7/layout/BasicLinearProcessNumbered"/>
    <dgm:cxn modelId="{C071F37B-5DAC-1C4D-ADC6-1C277029B4D2}" type="presOf" srcId="{82F5C9AB-C27C-4A9C-8EA2-E817D79A9222}" destId="{2005F1B4-200D-5D47-A477-DA015D8725FD}" srcOrd="0" destOrd="0" presId="urn:microsoft.com/office/officeart/2016/7/layout/BasicLinearProcessNumbered"/>
    <dgm:cxn modelId="{0875AE9E-60E0-EE49-B2C7-8C75B9713BCA}" type="presOf" srcId="{575CC163-8763-43E0-9DAF-565CCC178D28}" destId="{70CECF8C-12BD-EF4F-8600-068AB7F5F905}" srcOrd="0" destOrd="0" presId="urn:microsoft.com/office/officeart/2016/7/layout/BasicLinearProcessNumbered"/>
    <dgm:cxn modelId="{F1BDD7A1-71AA-43C6-B790-5D868AD8ED2A}" srcId="{372F543D-3514-46F2-A5D4-B6BFC3A50FF5}" destId="{C3CEFC97-37E8-4133-AB96-69922703459E}" srcOrd="1" destOrd="0" parTransId="{724FAB62-48FD-48A6-B875-FE5AB931F78B}" sibTransId="{575CC163-8763-43E0-9DAF-565CCC178D28}"/>
    <dgm:cxn modelId="{37375DAC-C878-5149-B8F1-D43F9AF8DEAC}" type="presOf" srcId="{C3CEFC97-37E8-4133-AB96-69922703459E}" destId="{A12044A8-D57D-2F4A-882D-028F97B5898C}" srcOrd="1" destOrd="0" presId="urn:microsoft.com/office/officeart/2016/7/layout/BasicLinearProcessNumbered"/>
    <dgm:cxn modelId="{A1765EC3-E20C-B941-A00D-BB2CFC371F1F}" type="presOf" srcId="{48FDAE41-CD5E-4202-BFC0-0C96331D36D5}" destId="{4BA36A1E-C8F3-D947-863C-18B09F8040BA}" srcOrd="1" destOrd="0" presId="urn:microsoft.com/office/officeart/2016/7/layout/BasicLinearProcessNumbered"/>
    <dgm:cxn modelId="{1F343BCB-66E2-3249-9EF6-2AE8AF1BC020}" type="presOf" srcId="{F51BB75B-0405-4346-B5F7-B1058316531A}" destId="{19FD6EDE-5333-384A-B652-6D4819642A77}" srcOrd="1" destOrd="0" presId="urn:microsoft.com/office/officeart/2016/7/layout/BasicLinearProcessNumbered"/>
    <dgm:cxn modelId="{F62264EA-35C8-184A-B688-3512D7083A4C}" type="presParOf" srcId="{CD555369-86D2-1349-9018-694DBC2592F1}" destId="{4ED4C243-BE47-304C-86FE-0A7F1894F298}" srcOrd="0" destOrd="0" presId="urn:microsoft.com/office/officeart/2016/7/layout/BasicLinearProcessNumbered"/>
    <dgm:cxn modelId="{636F9921-B76C-4848-86D7-554E8025999B}" type="presParOf" srcId="{4ED4C243-BE47-304C-86FE-0A7F1894F298}" destId="{95688ABB-D5E5-DC48-A2F5-0425FFF1ADD8}" srcOrd="0" destOrd="0" presId="urn:microsoft.com/office/officeart/2016/7/layout/BasicLinearProcessNumbered"/>
    <dgm:cxn modelId="{F80D9941-BA32-8743-A547-E02F894417C4}" type="presParOf" srcId="{4ED4C243-BE47-304C-86FE-0A7F1894F298}" destId="{2005F1B4-200D-5D47-A477-DA015D8725FD}" srcOrd="1" destOrd="0" presId="urn:microsoft.com/office/officeart/2016/7/layout/BasicLinearProcessNumbered"/>
    <dgm:cxn modelId="{CF361328-A58E-AC41-9834-247E96B4F68E}" type="presParOf" srcId="{4ED4C243-BE47-304C-86FE-0A7F1894F298}" destId="{1C918709-B304-0346-B31B-C10A1C48FDC3}" srcOrd="2" destOrd="0" presId="urn:microsoft.com/office/officeart/2016/7/layout/BasicLinearProcessNumbered"/>
    <dgm:cxn modelId="{E6004CFD-6688-0841-BEC3-5D051E5CF4DC}" type="presParOf" srcId="{4ED4C243-BE47-304C-86FE-0A7F1894F298}" destId="{4BA36A1E-C8F3-D947-863C-18B09F8040BA}" srcOrd="3" destOrd="0" presId="urn:microsoft.com/office/officeart/2016/7/layout/BasicLinearProcessNumbered"/>
    <dgm:cxn modelId="{8537186C-244B-354C-8B80-D90F8B7D3960}" type="presParOf" srcId="{CD555369-86D2-1349-9018-694DBC2592F1}" destId="{CD5B7564-900D-AA4F-BDC3-875A54005EA8}" srcOrd="1" destOrd="0" presId="urn:microsoft.com/office/officeart/2016/7/layout/BasicLinearProcessNumbered"/>
    <dgm:cxn modelId="{D65F9121-3609-1C4E-9267-41BBD4128017}" type="presParOf" srcId="{CD555369-86D2-1349-9018-694DBC2592F1}" destId="{1C84D918-9CAA-7244-8A24-40266A3DFC8C}" srcOrd="2" destOrd="0" presId="urn:microsoft.com/office/officeart/2016/7/layout/BasicLinearProcessNumbered"/>
    <dgm:cxn modelId="{D18B66C3-64E1-7D42-AC98-0772418C9DA4}" type="presParOf" srcId="{1C84D918-9CAA-7244-8A24-40266A3DFC8C}" destId="{9223FED1-CC6D-7F4C-AE41-18D6DD5D1383}" srcOrd="0" destOrd="0" presId="urn:microsoft.com/office/officeart/2016/7/layout/BasicLinearProcessNumbered"/>
    <dgm:cxn modelId="{4318DE4F-531E-4D48-BBCC-0F135E0EA995}" type="presParOf" srcId="{1C84D918-9CAA-7244-8A24-40266A3DFC8C}" destId="{70CECF8C-12BD-EF4F-8600-068AB7F5F905}" srcOrd="1" destOrd="0" presId="urn:microsoft.com/office/officeart/2016/7/layout/BasicLinearProcessNumbered"/>
    <dgm:cxn modelId="{342090A8-795F-DF4E-B9DD-4D6811C63196}" type="presParOf" srcId="{1C84D918-9CAA-7244-8A24-40266A3DFC8C}" destId="{BACE3CA3-B03F-0B44-9905-503C69D88A2F}" srcOrd="2" destOrd="0" presId="urn:microsoft.com/office/officeart/2016/7/layout/BasicLinearProcessNumbered"/>
    <dgm:cxn modelId="{E7502969-88D1-7944-9AF8-DC92B551965D}" type="presParOf" srcId="{1C84D918-9CAA-7244-8A24-40266A3DFC8C}" destId="{A12044A8-D57D-2F4A-882D-028F97B5898C}" srcOrd="3" destOrd="0" presId="urn:microsoft.com/office/officeart/2016/7/layout/BasicLinearProcessNumbered"/>
    <dgm:cxn modelId="{D024A0D7-4DEE-0F47-88F5-2E4FC5F3EE44}" type="presParOf" srcId="{CD555369-86D2-1349-9018-694DBC2592F1}" destId="{7FA8DC5F-81A2-3743-B02C-CCF8BDC8BBCB}" srcOrd="3" destOrd="0" presId="urn:microsoft.com/office/officeart/2016/7/layout/BasicLinearProcessNumbered"/>
    <dgm:cxn modelId="{31045B39-1E48-DA4F-8216-9F9B744EC4F3}" type="presParOf" srcId="{CD555369-86D2-1349-9018-694DBC2592F1}" destId="{8C59E3B8-272D-7749-8847-BC3D376E4DEC}" srcOrd="4" destOrd="0" presId="urn:microsoft.com/office/officeart/2016/7/layout/BasicLinearProcessNumbered"/>
    <dgm:cxn modelId="{F4520671-7EE5-9B4D-86FC-B0913F5C425C}" type="presParOf" srcId="{8C59E3B8-272D-7749-8847-BC3D376E4DEC}" destId="{F67B4D08-4745-8541-ABD2-AE2DA0B6C402}" srcOrd="0" destOrd="0" presId="urn:microsoft.com/office/officeart/2016/7/layout/BasicLinearProcessNumbered"/>
    <dgm:cxn modelId="{C6171771-CADE-5F4E-85B5-6133E072B1E1}" type="presParOf" srcId="{8C59E3B8-272D-7749-8847-BC3D376E4DEC}" destId="{6387A29C-DF1A-8F4D-A681-DAB2CFA65A36}" srcOrd="1" destOrd="0" presId="urn:microsoft.com/office/officeart/2016/7/layout/BasicLinearProcessNumbered"/>
    <dgm:cxn modelId="{8AB0A794-BE4B-1F47-8940-47B8F0126E22}" type="presParOf" srcId="{8C59E3B8-272D-7749-8847-BC3D376E4DEC}" destId="{B2157864-4EC1-D445-A462-6D5726304B08}" srcOrd="2" destOrd="0" presId="urn:microsoft.com/office/officeart/2016/7/layout/BasicLinearProcessNumbered"/>
    <dgm:cxn modelId="{958551BF-B0CE-534E-91C2-F7CDD297C9EE}" type="presParOf" srcId="{8C59E3B8-272D-7749-8847-BC3D376E4DEC}" destId="{19FD6EDE-5333-384A-B652-6D4819642A77}"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8987DF-DEC3-4B30-B1BC-BE9D882A4FAC}" type="doc">
      <dgm:prSet loTypeId="urn:microsoft.com/office/officeart/2016/7/layout/BasicLinearProcessNumbered" loCatId="process" qsTypeId="urn:microsoft.com/office/officeart/2005/8/quickstyle/simple5" qsCatId="simple" csTypeId="urn:microsoft.com/office/officeart/2005/8/colors/colorful2" csCatId="colorful"/>
      <dgm:spPr/>
      <dgm:t>
        <a:bodyPr/>
        <a:lstStyle/>
        <a:p>
          <a:endParaRPr lang="en-US"/>
        </a:p>
      </dgm:t>
    </dgm:pt>
    <dgm:pt modelId="{E216096C-4BD6-4045-B0E5-ADCCAF821646}">
      <dgm:prSet/>
      <dgm:spPr/>
      <dgm:t>
        <a:bodyPr/>
        <a:lstStyle/>
        <a:p>
          <a:r>
            <a:rPr lang="en-US"/>
            <a:t>The science is clear: global warming is driven by greenhouse-gas emissions which are the result of burning fossil fuels. </a:t>
          </a:r>
        </a:p>
      </dgm:t>
    </dgm:pt>
    <dgm:pt modelId="{7BA30463-B0EA-4E66-9064-C4215F65187A}" type="parTrans" cxnId="{DFC97A22-9A11-41EA-9B28-EC7245738B81}">
      <dgm:prSet/>
      <dgm:spPr/>
      <dgm:t>
        <a:bodyPr/>
        <a:lstStyle/>
        <a:p>
          <a:endParaRPr lang="en-US"/>
        </a:p>
      </dgm:t>
    </dgm:pt>
    <dgm:pt modelId="{381AD8F1-9B8C-4C1A-BACB-D61F27BF6424}" type="sibTrans" cxnId="{DFC97A22-9A11-41EA-9B28-EC7245738B81}">
      <dgm:prSet phldrT="1" phldr="0"/>
      <dgm:spPr/>
      <dgm:t>
        <a:bodyPr/>
        <a:lstStyle/>
        <a:p>
          <a:r>
            <a:rPr lang="en-US"/>
            <a:t>1</a:t>
          </a:r>
        </a:p>
      </dgm:t>
    </dgm:pt>
    <dgm:pt modelId="{1E9F68E5-5C80-45DD-8DAD-D3A36B14B2C6}">
      <dgm:prSet/>
      <dgm:spPr/>
      <dgm:t>
        <a:bodyPr/>
        <a:lstStyle/>
        <a:p>
          <a:r>
            <a:rPr lang="en-US"/>
            <a:t>If we fail to strongly reduce these emissions and to bend the warming curve, we human beings will be exposed to intolerable risks. </a:t>
          </a:r>
        </a:p>
      </dgm:t>
    </dgm:pt>
    <dgm:pt modelId="{3AB75F50-245B-4AF3-A5AF-E0E3FE2F15B4}" type="parTrans" cxnId="{09D1EEF6-FE65-40DF-B9F0-54FCBE4185FD}">
      <dgm:prSet/>
      <dgm:spPr/>
      <dgm:t>
        <a:bodyPr/>
        <a:lstStyle/>
        <a:p>
          <a:endParaRPr lang="en-US"/>
        </a:p>
      </dgm:t>
    </dgm:pt>
    <dgm:pt modelId="{74EA3E27-6DD7-449A-807F-23847872941A}" type="sibTrans" cxnId="{09D1EEF6-FE65-40DF-B9F0-54FCBE4185FD}">
      <dgm:prSet phldrT="2" phldr="0"/>
      <dgm:spPr/>
      <dgm:t>
        <a:bodyPr/>
        <a:lstStyle/>
        <a:p>
          <a:r>
            <a:rPr lang="en-US"/>
            <a:t>2</a:t>
          </a:r>
        </a:p>
      </dgm:t>
    </dgm:pt>
    <dgm:pt modelId="{4BBF7306-8A67-4D41-853E-143E43ECE85A}">
      <dgm:prSet/>
      <dgm:spPr/>
      <dgm:t>
        <a:bodyPr/>
        <a:lstStyle/>
        <a:p>
          <a:r>
            <a:rPr lang="en-US"/>
            <a:t>We must note that the big issue rather than the amplitude of the warming in the future is the speed of the process.</a:t>
          </a:r>
        </a:p>
      </dgm:t>
    </dgm:pt>
    <dgm:pt modelId="{1532E0B5-8877-4384-831D-01C2CFA09AA9}" type="parTrans" cxnId="{8C5098A5-5A9B-45DD-80E9-EC0C2D312208}">
      <dgm:prSet/>
      <dgm:spPr/>
      <dgm:t>
        <a:bodyPr/>
        <a:lstStyle/>
        <a:p>
          <a:endParaRPr lang="en-US"/>
        </a:p>
      </dgm:t>
    </dgm:pt>
    <dgm:pt modelId="{EC1C7F3C-3A8A-412B-8ACD-ABE05C40FF62}" type="sibTrans" cxnId="{8C5098A5-5A9B-45DD-80E9-EC0C2D312208}">
      <dgm:prSet phldrT="3" phldr="0"/>
      <dgm:spPr/>
      <dgm:t>
        <a:bodyPr/>
        <a:lstStyle/>
        <a:p>
          <a:r>
            <a:rPr lang="en-US"/>
            <a:t>3</a:t>
          </a:r>
        </a:p>
      </dgm:t>
    </dgm:pt>
    <dgm:pt modelId="{A5BC22D3-C8BB-CE4E-94F7-72A6DBA32318}" type="pres">
      <dgm:prSet presAssocID="{8F8987DF-DEC3-4B30-B1BC-BE9D882A4FAC}" presName="Name0" presStyleCnt="0">
        <dgm:presLayoutVars>
          <dgm:animLvl val="lvl"/>
          <dgm:resizeHandles val="exact"/>
        </dgm:presLayoutVars>
      </dgm:prSet>
      <dgm:spPr/>
    </dgm:pt>
    <dgm:pt modelId="{4590580B-E933-D747-BA79-857842753BE5}" type="pres">
      <dgm:prSet presAssocID="{E216096C-4BD6-4045-B0E5-ADCCAF821646}" presName="compositeNode" presStyleCnt="0">
        <dgm:presLayoutVars>
          <dgm:bulletEnabled val="1"/>
        </dgm:presLayoutVars>
      </dgm:prSet>
      <dgm:spPr/>
    </dgm:pt>
    <dgm:pt modelId="{1A289585-BDFA-824B-B484-D02B66D6EC37}" type="pres">
      <dgm:prSet presAssocID="{E216096C-4BD6-4045-B0E5-ADCCAF821646}" presName="bgRect" presStyleLbl="bgAccFollowNode1" presStyleIdx="0" presStyleCnt="3"/>
      <dgm:spPr/>
    </dgm:pt>
    <dgm:pt modelId="{90037886-8C19-EB4C-AB35-63FCE4CA1B54}" type="pres">
      <dgm:prSet presAssocID="{381AD8F1-9B8C-4C1A-BACB-D61F27BF6424}" presName="sibTransNodeCircle" presStyleLbl="alignNode1" presStyleIdx="0" presStyleCnt="6">
        <dgm:presLayoutVars>
          <dgm:chMax val="0"/>
          <dgm:bulletEnabled/>
        </dgm:presLayoutVars>
      </dgm:prSet>
      <dgm:spPr/>
    </dgm:pt>
    <dgm:pt modelId="{73C9D744-702C-8E4E-9D09-FEE634F4D8AE}" type="pres">
      <dgm:prSet presAssocID="{E216096C-4BD6-4045-B0E5-ADCCAF821646}" presName="bottomLine" presStyleLbl="alignNode1" presStyleIdx="1" presStyleCnt="6">
        <dgm:presLayoutVars/>
      </dgm:prSet>
      <dgm:spPr/>
    </dgm:pt>
    <dgm:pt modelId="{1C7E8472-0D78-D145-8AC0-3569DE23D69F}" type="pres">
      <dgm:prSet presAssocID="{E216096C-4BD6-4045-B0E5-ADCCAF821646}" presName="nodeText" presStyleLbl="bgAccFollowNode1" presStyleIdx="0" presStyleCnt="3">
        <dgm:presLayoutVars>
          <dgm:bulletEnabled val="1"/>
        </dgm:presLayoutVars>
      </dgm:prSet>
      <dgm:spPr/>
    </dgm:pt>
    <dgm:pt modelId="{1B0F2901-CB3F-D640-B6D4-A4FA1D812D29}" type="pres">
      <dgm:prSet presAssocID="{381AD8F1-9B8C-4C1A-BACB-D61F27BF6424}" presName="sibTrans" presStyleCnt="0"/>
      <dgm:spPr/>
    </dgm:pt>
    <dgm:pt modelId="{A7C14193-DE79-0148-A1D4-8794748AAC30}" type="pres">
      <dgm:prSet presAssocID="{1E9F68E5-5C80-45DD-8DAD-D3A36B14B2C6}" presName="compositeNode" presStyleCnt="0">
        <dgm:presLayoutVars>
          <dgm:bulletEnabled val="1"/>
        </dgm:presLayoutVars>
      </dgm:prSet>
      <dgm:spPr/>
    </dgm:pt>
    <dgm:pt modelId="{70D71E0A-F1FB-FC46-BE38-1D7227E97BCB}" type="pres">
      <dgm:prSet presAssocID="{1E9F68E5-5C80-45DD-8DAD-D3A36B14B2C6}" presName="bgRect" presStyleLbl="bgAccFollowNode1" presStyleIdx="1" presStyleCnt="3"/>
      <dgm:spPr/>
    </dgm:pt>
    <dgm:pt modelId="{2ACFE865-463B-0A4C-BD72-EBB7DDB0C430}" type="pres">
      <dgm:prSet presAssocID="{74EA3E27-6DD7-449A-807F-23847872941A}" presName="sibTransNodeCircle" presStyleLbl="alignNode1" presStyleIdx="2" presStyleCnt="6">
        <dgm:presLayoutVars>
          <dgm:chMax val="0"/>
          <dgm:bulletEnabled/>
        </dgm:presLayoutVars>
      </dgm:prSet>
      <dgm:spPr/>
    </dgm:pt>
    <dgm:pt modelId="{CE7B8312-CC2B-0F45-B690-1F2470CD05D3}" type="pres">
      <dgm:prSet presAssocID="{1E9F68E5-5C80-45DD-8DAD-D3A36B14B2C6}" presName="bottomLine" presStyleLbl="alignNode1" presStyleIdx="3" presStyleCnt="6">
        <dgm:presLayoutVars/>
      </dgm:prSet>
      <dgm:spPr/>
    </dgm:pt>
    <dgm:pt modelId="{09761993-3703-754E-8698-033A3FABF062}" type="pres">
      <dgm:prSet presAssocID="{1E9F68E5-5C80-45DD-8DAD-D3A36B14B2C6}" presName="nodeText" presStyleLbl="bgAccFollowNode1" presStyleIdx="1" presStyleCnt="3">
        <dgm:presLayoutVars>
          <dgm:bulletEnabled val="1"/>
        </dgm:presLayoutVars>
      </dgm:prSet>
      <dgm:spPr/>
    </dgm:pt>
    <dgm:pt modelId="{78B955F1-2B76-6043-9E5C-EC1F62E93349}" type="pres">
      <dgm:prSet presAssocID="{74EA3E27-6DD7-449A-807F-23847872941A}" presName="sibTrans" presStyleCnt="0"/>
      <dgm:spPr/>
    </dgm:pt>
    <dgm:pt modelId="{CBCEADC2-E13B-7347-8A00-15220CDD1A08}" type="pres">
      <dgm:prSet presAssocID="{4BBF7306-8A67-4D41-853E-143E43ECE85A}" presName="compositeNode" presStyleCnt="0">
        <dgm:presLayoutVars>
          <dgm:bulletEnabled val="1"/>
        </dgm:presLayoutVars>
      </dgm:prSet>
      <dgm:spPr/>
    </dgm:pt>
    <dgm:pt modelId="{2FC3F1CD-66E0-E845-8B77-317B931BAC66}" type="pres">
      <dgm:prSet presAssocID="{4BBF7306-8A67-4D41-853E-143E43ECE85A}" presName="bgRect" presStyleLbl="bgAccFollowNode1" presStyleIdx="2" presStyleCnt="3"/>
      <dgm:spPr/>
    </dgm:pt>
    <dgm:pt modelId="{E6C9F0AB-0157-6D4C-808E-FAFFD37048E8}" type="pres">
      <dgm:prSet presAssocID="{EC1C7F3C-3A8A-412B-8ACD-ABE05C40FF62}" presName="sibTransNodeCircle" presStyleLbl="alignNode1" presStyleIdx="4" presStyleCnt="6">
        <dgm:presLayoutVars>
          <dgm:chMax val="0"/>
          <dgm:bulletEnabled/>
        </dgm:presLayoutVars>
      </dgm:prSet>
      <dgm:spPr/>
    </dgm:pt>
    <dgm:pt modelId="{700CE589-6E9E-A94E-92FC-3F0DD5A9BBA2}" type="pres">
      <dgm:prSet presAssocID="{4BBF7306-8A67-4D41-853E-143E43ECE85A}" presName="bottomLine" presStyleLbl="alignNode1" presStyleIdx="5" presStyleCnt="6">
        <dgm:presLayoutVars/>
      </dgm:prSet>
      <dgm:spPr/>
    </dgm:pt>
    <dgm:pt modelId="{2103AB63-A953-284E-8CC5-102191FE4900}" type="pres">
      <dgm:prSet presAssocID="{4BBF7306-8A67-4D41-853E-143E43ECE85A}" presName="nodeText" presStyleLbl="bgAccFollowNode1" presStyleIdx="2" presStyleCnt="3">
        <dgm:presLayoutVars>
          <dgm:bulletEnabled val="1"/>
        </dgm:presLayoutVars>
      </dgm:prSet>
      <dgm:spPr/>
    </dgm:pt>
  </dgm:ptLst>
  <dgm:cxnLst>
    <dgm:cxn modelId="{DFC97A22-9A11-41EA-9B28-EC7245738B81}" srcId="{8F8987DF-DEC3-4B30-B1BC-BE9D882A4FAC}" destId="{E216096C-4BD6-4045-B0E5-ADCCAF821646}" srcOrd="0" destOrd="0" parTransId="{7BA30463-B0EA-4E66-9064-C4215F65187A}" sibTransId="{381AD8F1-9B8C-4C1A-BACB-D61F27BF6424}"/>
    <dgm:cxn modelId="{ED6ACE3D-B5DA-D649-A6CB-A7D96DEFE92E}" type="presOf" srcId="{1E9F68E5-5C80-45DD-8DAD-D3A36B14B2C6}" destId="{09761993-3703-754E-8698-033A3FABF062}" srcOrd="1" destOrd="0" presId="urn:microsoft.com/office/officeart/2016/7/layout/BasicLinearProcessNumbered"/>
    <dgm:cxn modelId="{4D17D347-46F7-D845-9B3C-D2B2C8B1BCBE}" type="presOf" srcId="{EC1C7F3C-3A8A-412B-8ACD-ABE05C40FF62}" destId="{E6C9F0AB-0157-6D4C-808E-FAFFD37048E8}" srcOrd="0" destOrd="0" presId="urn:microsoft.com/office/officeart/2016/7/layout/BasicLinearProcessNumbered"/>
    <dgm:cxn modelId="{0EEB2D56-79A5-874D-9EE4-D59BB315C645}" type="presOf" srcId="{E216096C-4BD6-4045-B0E5-ADCCAF821646}" destId="{1A289585-BDFA-824B-B484-D02B66D6EC37}" srcOrd="0" destOrd="0" presId="urn:microsoft.com/office/officeart/2016/7/layout/BasicLinearProcessNumbered"/>
    <dgm:cxn modelId="{5D6B5C58-AC6B-A343-9898-77F42D911694}" type="presOf" srcId="{4BBF7306-8A67-4D41-853E-143E43ECE85A}" destId="{2FC3F1CD-66E0-E845-8B77-317B931BAC66}" srcOrd="0" destOrd="0" presId="urn:microsoft.com/office/officeart/2016/7/layout/BasicLinearProcessNumbered"/>
    <dgm:cxn modelId="{570D2F62-4F38-074D-A633-875201D9BB30}" type="presOf" srcId="{8F8987DF-DEC3-4B30-B1BC-BE9D882A4FAC}" destId="{A5BC22D3-C8BB-CE4E-94F7-72A6DBA32318}" srcOrd="0" destOrd="0" presId="urn:microsoft.com/office/officeart/2016/7/layout/BasicLinearProcessNumbered"/>
    <dgm:cxn modelId="{2B5EEF63-E133-3F49-8246-7044C9C82E83}" type="presOf" srcId="{E216096C-4BD6-4045-B0E5-ADCCAF821646}" destId="{1C7E8472-0D78-D145-8AC0-3569DE23D69F}" srcOrd="1" destOrd="0" presId="urn:microsoft.com/office/officeart/2016/7/layout/BasicLinearProcessNumbered"/>
    <dgm:cxn modelId="{753EC57D-632F-FD4B-82BC-71258D15781C}" type="presOf" srcId="{381AD8F1-9B8C-4C1A-BACB-D61F27BF6424}" destId="{90037886-8C19-EB4C-AB35-63FCE4CA1B54}" srcOrd="0" destOrd="0" presId="urn:microsoft.com/office/officeart/2016/7/layout/BasicLinearProcessNumbered"/>
    <dgm:cxn modelId="{8CF82894-A885-884B-9459-38BAAB92560A}" type="presOf" srcId="{1E9F68E5-5C80-45DD-8DAD-D3A36B14B2C6}" destId="{70D71E0A-F1FB-FC46-BE38-1D7227E97BCB}" srcOrd="0" destOrd="0" presId="urn:microsoft.com/office/officeart/2016/7/layout/BasicLinearProcessNumbered"/>
    <dgm:cxn modelId="{8C5098A5-5A9B-45DD-80E9-EC0C2D312208}" srcId="{8F8987DF-DEC3-4B30-B1BC-BE9D882A4FAC}" destId="{4BBF7306-8A67-4D41-853E-143E43ECE85A}" srcOrd="2" destOrd="0" parTransId="{1532E0B5-8877-4384-831D-01C2CFA09AA9}" sibTransId="{EC1C7F3C-3A8A-412B-8ACD-ABE05C40FF62}"/>
    <dgm:cxn modelId="{580F94AB-7BA5-7244-A097-A06C4C9A1D61}" type="presOf" srcId="{74EA3E27-6DD7-449A-807F-23847872941A}" destId="{2ACFE865-463B-0A4C-BD72-EBB7DDB0C430}" srcOrd="0" destOrd="0" presId="urn:microsoft.com/office/officeart/2016/7/layout/BasicLinearProcessNumbered"/>
    <dgm:cxn modelId="{09D1EEF6-FE65-40DF-B9F0-54FCBE4185FD}" srcId="{8F8987DF-DEC3-4B30-B1BC-BE9D882A4FAC}" destId="{1E9F68E5-5C80-45DD-8DAD-D3A36B14B2C6}" srcOrd="1" destOrd="0" parTransId="{3AB75F50-245B-4AF3-A5AF-E0E3FE2F15B4}" sibTransId="{74EA3E27-6DD7-449A-807F-23847872941A}"/>
    <dgm:cxn modelId="{D7314CF9-88AC-8A45-9808-BC894EE925F5}" type="presOf" srcId="{4BBF7306-8A67-4D41-853E-143E43ECE85A}" destId="{2103AB63-A953-284E-8CC5-102191FE4900}" srcOrd="1" destOrd="0" presId="urn:microsoft.com/office/officeart/2016/7/layout/BasicLinearProcessNumbered"/>
    <dgm:cxn modelId="{D07C40B3-4678-B54E-AE00-671032B771E8}" type="presParOf" srcId="{A5BC22D3-C8BB-CE4E-94F7-72A6DBA32318}" destId="{4590580B-E933-D747-BA79-857842753BE5}" srcOrd="0" destOrd="0" presId="urn:microsoft.com/office/officeart/2016/7/layout/BasicLinearProcessNumbered"/>
    <dgm:cxn modelId="{0C88D8B6-39B8-BD4C-AF0F-6A709328B2F7}" type="presParOf" srcId="{4590580B-E933-D747-BA79-857842753BE5}" destId="{1A289585-BDFA-824B-B484-D02B66D6EC37}" srcOrd="0" destOrd="0" presId="urn:microsoft.com/office/officeart/2016/7/layout/BasicLinearProcessNumbered"/>
    <dgm:cxn modelId="{2EBCB4DC-25A6-A746-8AD1-E646A8C847D8}" type="presParOf" srcId="{4590580B-E933-D747-BA79-857842753BE5}" destId="{90037886-8C19-EB4C-AB35-63FCE4CA1B54}" srcOrd="1" destOrd="0" presId="urn:microsoft.com/office/officeart/2016/7/layout/BasicLinearProcessNumbered"/>
    <dgm:cxn modelId="{B358DC4F-7CE6-324C-B61F-5C5DDFA108FF}" type="presParOf" srcId="{4590580B-E933-D747-BA79-857842753BE5}" destId="{73C9D744-702C-8E4E-9D09-FEE634F4D8AE}" srcOrd="2" destOrd="0" presId="urn:microsoft.com/office/officeart/2016/7/layout/BasicLinearProcessNumbered"/>
    <dgm:cxn modelId="{C51859D1-4551-E749-9D2C-61088449D63A}" type="presParOf" srcId="{4590580B-E933-D747-BA79-857842753BE5}" destId="{1C7E8472-0D78-D145-8AC0-3569DE23D69F}" srcOrd="3" destOrd="0" presId="urn:microsoft.com/office/officeart/2016/7/layout/BasicLinearProcessNumbered"/>
    <dgm:cxn modelId="{B8B7DBE9-E627-F54F-925D-DEB07DD631B7}" type="presParOf" srcId="{A5BC22D3-C8BB-CE4E-94F7-72A6DBA32318}" destId="{1B0F2901-CB3F-D640-B6D4-A4FA1D812D29}" srcOrd="1" destOrd="0" presId="urn:microsoft.com/office/officeart/2016/7/layout/BasicLinearProcessNumbered"/>
    <dgm:cxn modelId="{65DD9336-2339-BF46-AB84-29512CA531AA}" type="presParOf" srcId="{A5BC22D3-C8BB-CE4E-94F7-72A6DBA32318}" destId="{A7C14193-DE79-0148-A1D4-8794748AAC30}" srcOrd="2" destOrd="0" presId="urn:microsoft.com/office/officeart/2016/7/layout/BasicLinearProcessNumbered"/>
    <dgm:cxn modelId="{0750BA17-9FDD-E447-8B58-4B8231C3E507}" type="presParOf" srcId="{A7C14193-DE79-0148-A1D4-8794748AAC30}" destId="{70D71E0A-F1FB-FC46-BE38-1D7227E97BCB}" srcOrd="0" destOrd="0" presId="urn:microsoft.com/office/officeart/2016/7/layout/BasicLinearProcessNumbered"/>
    <dgm:cxn modelId="{CC42D3EA-C252-6340-A594-14BF601B73BA}" type="presParOf" srcId="{A7C14193-DE79-0148-A1D4-8794748AAC30}" destId="{2ACFE865-463B-0A4C-BD72-EBB7DDB0C430}" srcOrd="1" destOrd="0" presId="urn:microsoft.com/office/officeart/2016/7/layout/BasicLinearProcessNumbered"/>
    <dgm:cxn modelId="{596ABCD1-547E-124F-9264-45B6A5CEB860}" type="presParOf" srcId="{A7C14193-DE79-0148-A1D4-8794748AAC30}" destId="{CE7B8312-CC2B-0F45-B690-1F2470CD05D3}" srcOrd="2" destOrd="0" presId="urn:microsoft.com/office/officeart/2016/7/layout/BasicLinearProcessNumbered"/>
    <dgm:cxn modelId="{DB108303-40B9-AD45-8AE7-D2AAE4A8F443}" type="presParOf" srcId="{A7C14193-DE79-0148-A1D4-8794748AAC30}" destId="{09761993-3703-754E-8698-033A3FABF062}" srcOrd="3" destOrd="0" presId="urn:microsoft.com/office/officeart/2016/7/layout/BasicLinearProcessNumbered"/>
    <dgm:cxn modelId="{0DD10C6B-699D-A449-A928-AA8115716021}" type="presParOf" srcId="{A5BC22D3-C8BB-CE4E-94F7-72A6DBA32318}" destId="{78B955F1-2B76-6043-9E5C-EC1F62E93349}" srcOrd="3" destOrd="0" presId="urn:microsoft.com/office/officeart/2016/7/layout/BasicLinearProcessNumbered"/>
    <dgm:cxn modelId="{7AEDF7B7-C8E3-964D-89C4-AC9D123A2B73}" type="presParOf" srcId="{A5BC22D3-C8BB-CE4E-94F7-72A6DBA32318}" destId="{CBCEADC2-E13B-7347-8A00-15220CDD1A08}" srcOrd="4" destOrd="0" presId="urn:microsoft.com/office/officeart/2016/7/layout/BasicLinearProcessNumbered"/>
    <dgm:cxn modelId="{E44BA6F7-F357-CB4B-B51A-CC326B36E294}" type="presParOf" srcId="{CBCEADC2-E13B-7347-8A00-15220CDD1A08}" destId="{2FC3F1CD-66E0-E845-8B77-317B931BAC66}" srcOrd="0" destOrd="0" presId="urn:microsoft.com/office/officeart/2016/7/layout/BasicLinearProcessNumbered"/>
    <dgm:cxn modelId="{404A8E04-4A0B-544A-895F-00421C70A16C}" type="presParOf" srcId="{CBCEADC2-E13B-7347-8A00-15220CDD1A08}" destId="{E6C9F0AB-0157-6D4C-808E-FAFFD37048E8}" srcOrd="1" destOrd="0" presId="urn:microsoft.com/office/officeart/2016/7/layout/BasicLinearProcessNumbered"/>
    <dgm:cxn modelId="{9777EBBC-084A-C54A-BD58-2CA19EE46711}" type="presParOf" srcId="{CBCEADC2-E13B-7347-8A00-15220CDD1A08}" destId="{700CE589-6E9E-A94E-92FC-3F0DD5A9BBA2}" srcOrd="2" destOrd="0" presId="urn:microsoft.com/office/officeart/2016/7/layout/BasicLinearProcessNumbered"/>
    <dgm:cxn modelId="{9485E65E-67D3-9A42-BCC9-897C452C6837}" type="presParOf" srcId="{CBCEADC2-E13B-7347-8A00-15220CDD1A08}" destId="{2103AB63-A953-284E-8CC5-102191FE4900}"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26939-607E-5E4D-878A-2FDDE8D67BFC}">
      <dsp:nvSpPr>
        <dsp:cNvPr id="0" name=""/>
        <dsp:cNvSpPr/>
      </dsp:nvSpPr>
      <dsp:spPr>
        <a:xfrm>
          <a:off x="1126365" y="6098"/>
          <a:ext cx="4535419" cy="113385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Pope encyclical “</a:t>
          </a:r>
          <a:r>
            <a:rPr lang="en-US" sz="1600" kern="1200" dirty="0" err="1"/>
            <a:t>Laudato</a:t>
          </a:r>
          <a:r>
            <a:rPr lang="en-US" sz="1600" kern="1200" dirty="0"/>
            <a:t> Si’” does not provide technical guidance on how to allocate user rights for the environment.</a:t>
          </a:r>
        </a:p>
      </dsp:txBody>
      <dsp:txXfrm>
        <a:off x="1159574" y="39307"/>
        <a:ext cx="4469001" cy="1067436"/>
      </dsp:txXfrm>
    </dsp:sp>
    <dsp:sp modelId="{83FE2DAE-C85D-BF4C-919A-6B9069D46D8E}">
      <dsp:nvSpPr>
        <dsp:cNvPr id="0" name=""/>
        <dsp:cNvSpPr/>
      </dsp:nvSpPr>
      <dsp:spPr>
        <a:xfrm rot="5400000">
          <a:off x="3181477" y="1168300"/>
          <a:ext cx="425195" cy="51023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3241005" y="1210819"/>
        <a:ext cx="306140" cy="297637"/>
      </dsp:txXfrm>
    </dsp:sp>
    <dsp:sp modelId="{0D912CAE-7287-2145-AB69-3D34E4D46705}">
      <dsp:nvSpPr>
        <dsp:cNvPr id="0" name=""/>
        <dsp:cNvSpPr/>
      </dsp:nvSpPr>
      <dsp:spPr>
        <a:xfrm>
          <a:off x="1126365" y="1706881"/>
          <a:ext cx="4535419" cy="113385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It is NOT a how-to guidance in looking for solutions.</a:t>
          </a:r>
        </a:p>
      </dsp:txBody>
      <dsp:txXfrm>
        <a:off x="1159574" y="1740090"/>
        <a:ext cx="4469001" cy="1067436"/>
      </dsp:txXfrm>
    </dsp:sp>
    <dsp:sp modelId="{A084C56B-66A7-194D-AA3D-5BFD6AA46E82}">
      <dsp:nvSpPr>
        <dsp:cNvPr id="0" name=""/>
        <dsp:cNvSpPr/>
      </dsp:nvSpPr>
      <dsp:spPr>
        <a:xfrm rot="5400000">
          <a:off x="3181477" y="2869082"/>
          <a:ext cx="425195" cy="51023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3241005" y="2911601"/>
        <a:ext cx="306140" cy="297637"/>
      </dsp:txXfrm>
    </dsp:sp>
    <dsp:sp modelId="{27BBDC0B-3550-244E-8CA8-B95061A3991B}">
      <dsp:nvSpPr>
        <dsp:cNvPr id="0" name=""/>
        <dsp:cNvSpPr/>
      </dsp:nvSpPr>
      <dsp:spPr>
        <a:xfrm>
          <a:off x="1126365" y="3407663"/>
          <a:ext cx="4535419" cy="113385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Though, it pays great attention to what earth sciences have to tell.</a:t>
          </a:r>
        </a:p>
      </dsp:txBody>
      <dsp:txXfrm>
        <a:off x="1159574" y="3440872"/>
        <a:ext cx="4469001" cy="1067436"/>
      </dsp:txXfrm>
    </dsp:sp>
    <dsp:sp modelId="{2C21E7D8-F83C-FF42-9F27-B8D438DBE224}">
      <dsp:nvSpPr>
        <dsp:cNvPr id="0" name=""/>
        <dsp:cNvSpPr/>
      </dsp:nvSpPr>
      <dsp:spPr>
        <a:xfrm rot="5400000">
          <a:off x="3181477" y="4569865"/>
          <a:ext cx="425195" cy="51023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3241005" y="4612384"/>
        <a:ext cx="306140" cy="297637"/>
      </dsp:txXfrm>
    </dsp:sp>
    <dsp:sp modelId="{C8E4510F-6569-424E-BD2A-D31AB61F2714}">
      <dsp:nvSpPr>
        <dsp:cNvPr id="0" name=""/>
        <dsp:cNvSpPr/>
      </dsp:nvSpPr>
      <dsp:spPr>
        <a:xfrm>
          <a:off x="1126365" y="5108446"/>
          <a:ext cx="4535419" cy="113385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However, Pope Francis sheds more light upon the ethical dimension of the Ecological problem and can provide us, thus, fundamental principles to be applied for solutions, besides Science: </a:t>
          </a:r>
          <a:br>
            <a:rPr lang="es-AR" sz="1300" kern="1200" dirty="0"/>
          </a:br>
          <a:endParaRPr lang="en-US" sz="1300" kern="1200" dirty="0"/>
        </a:p>
      </dsp:txBody>
      <dsp:txXfrm>
        <a:off x="1159574" y="5141655"/>
        <a:ext cx="4469001" cy="1067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928A7-45E3-7C44-910E-70FF951ACB6E}">
      <dsp:nvSpPr>
        <dsp:cNvPr id="0" name=""/>
        <dsp:cNvSpPr/>
      </dsp:nvSpPr>
      <dsp:spPr>
        <a:xfrm>
          <a:off x="0" y="34337"/>
          <a:ext cx="6513603" cy="111727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earth as “our sister and mother earth” (LS 1) </a:t>
          </a:r>
        </a:p>
      </dsp:txBody>
      <dsp:txXfrm>
        <a:off x="54541" y="88878"/>
        <a:ext cx="6404521" cy="1008188"/>
      </dsp:txXfrm>
    </dsp:sp>
    <dsp:sp modelId="{FCC5DA84-D809-444B-9041-2BDECBAD9101}">
      <dsp:nvSpPr>
        <dsp:cNvPr id="0" name=""/>
        <dsp:cNvSpPr/>
      </dsp:nvSpPr>
      <dsp:spPr>
        <a:xfrm>
          <a:off x="0" y="1209207"/>
          <a:ext cx="6513603" cy="1117270"/>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 kind of family intimacy with nature, something not seen before with such mystical nuances. </a:t>
          </a:r>
        </a:p>
      </dsp:txBody>
      <dsp:txXfrm>
        <a:off x="54541" y="1263748"/>
        <a:ext cx="6404521" cy="1008188"/>
      </dsp:txXfrm>
    </dsp:sp>
    <dsp:sp modelId="{4DF71D92-1FAF-3546-BCC1-16A82F76890B}">
      <dsp:nvSpPr>
        <dsp:cNvPr id="0" name=""/>
        <dsp:cNvSpPr/>
      </dsp:nvSpPr>
      <dsp:spPr>
        <a:xfrm>
          <a:off x="0" y="2384077"/>
          <a:ext cx="6513603" cy="111727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Francis provides subjectivity to the Earth: it has a voice that cries out on account of the damage done by human beings (LS 2). </a:t>
          </a:r>
        </a:p>
      </dsp:txBody>
      <dsp:txXfrm>
        <a:off x="54541" y="2438618"/>
        <a:ext cx="6404521" cy="1008188"/>
      </dsp:txXfrm>
    </dsp:sp>
    <dsp:sp modelId="{AE1C9F3A-3054-0743-BB00-B866CAC0329F}">
      <dsp:nvSpPr>
        <dsp:cNvPr id="0" name=""/>
        <dsp:cNvSpPr/>
      </dsp:nvSpPr>
      <dsp:spPr>
        <a:xfrm>
          <a:off x="0" y="3558948"/>
          <a:ext cx="6513603" cy="1117270"/>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She “groans and suffers the pains of delivery (Rm 8,22). </a:t>
          </a:r>
        </a:p>
      </dsp:txBody>
      <dsp:txXfrm>
        <a:off x="54541" y="3613489"/>
        <a:ext cx="6404521" cy="1008188"/>
      </dsp:txXfrm>
    </dsp:sp>
    <dsp:sp modelId="{C971F6D7-469C-5440-8B88-16EEE2E04839}">
      <dsp:nvSpPr>
        <dsp:cNvPr id="0" name=""/>
        <dsp:cNvSpPr/>
      </dsp:nvSpPr>
      <dsp:spPr>
        <a:xfrm>
          <a:off x="0" y="4733818"/>
          <a:ext cx="6513603" cy="111727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Bible also offers support to our origins: “we too are earth”,  (cf. Gen 2,7) </a:t>
          </a:r>
        </a:p>
      </dsp:txBody>
      <dsp:txXfrm>
        <a:off x="54541" y="4788359"/>
        <a:ext cx="6404521" cy="10081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93CF5-68E4-4C4C-A2E3-48C83F1AE193}">
      <dsp:nvSpPr>
        <dsp:cNvPr id="0" name=""/>
        <dsp:cNvSpPr/>
      </dsp:nvSpPr>
      <dsp:spPr>
        <a:xfrm>
          <a:off x="0" y="281509"/>
          <a:ext cx="5115491" cy="2162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Spirituality can be understood as that way and beliefs that guide the fundamental options and decisions of life, a new way, that gives rise to an alternative life-style, distinct from the dominant culture of consumerism and waste</a:t>
          </a:r>
          <a:r>
            <a:rPr lang="es-ES" sz="2100" kern="1200"/>
            <a:t> .</a:t>
          </a:r>
          <a:endParaRPr lang="en-US" sz="2100" kern="1200"/>
        </a:p>
      </dsp:txBody>
      <dsp:txXfrm>
        <a:off x="105548" y="387057"/>
        <a:ext cx="4904395" cy="1951064"/>
      </dsp:txXfrm>
    </dsp:sp>
    <dsp:sp modelId="{CD1BBFDC-82D5-424F-A167-8BB13D4F0A50}">
      <dsp:nvSpPr>
        <dsp:cNvPr id="0" name=""/>
        <dsp:cNvSpPr/>
      </dsp:nvSpPr>
      <dsp:spPr>
        <a:xfrm>
          <a:off x="0" y="2504149"/>
          <a:ext cx="5115491" cy="21621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a:t>Ecology </a:t>
          </a:r>
          <a:r>
            <a:rPr lang="en-US" sz="2100" kern="1200"/>
            <a:t>can be understood as the deep understanding or knowledge of the right relationships present in the environment and life enclosed by it, which allows a balanced and healthy deployment of the potentialities of life in that geography</a:t>
          </a:r>
          <a:r>
            <a:rPr lang="es-ES" sz="2100" kern="1200"/>
            <a:t>.</a:t>
          </a:r>
          <a:endParaRPr lang="en-US" sz="2100" kern="1200"/>
        </a:p>
      </dsp:txBody>
      <dsp:txXfrm>
        <a:off x="105548" y="2609697"/>
        <a:ext cx="4904395" cy="19510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5A715-6C0D-C041-8F6E-DC8639338050}">
      <dsp:nvSpPr>
        <dsp:cNvPr id="0" name=""/>
        <dsp:cNvSpPr/>
      </dsp:nvSpPr>
      <dsp:spPr>
        <a:xfrm>
          <a:off x="286465" y="680"/>
          <a:ext cx="5696106" cy="222830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Requires faith</a:t>
          </a:r>
          <a:r>
            <a:rPr lang="en-US" sz="5900" kern="1200" dirty="0"/>
            <a:t>:</a:t>
          </a:r>
        </a:p>
      </dsp:txBody>
      <dsp:txXfrm>
        <a:off x="351730" y="65945"/>
        <a:ext cx="5565576" cy="2097775"/>
      </dsp:txXfrm>
    </dsp:sp>
    <dsp:sp modelId="{2FA2DB17-CD29-1243-BB18-D3A9C151A549}">
      <dsp:nvSpPr>
        <dsp:cNvPr id="0" name=""/>
        <dsp:cNvSpPr/>
      </dsp:nvSpPr>
      <dsp:spPr>
        <a:xfrm rot="5400000">
          <a:off x="2716711" y="2284693"/>
          <a:ext cx="835614" cy="100273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822450">
            <a:lnSpc>
              <a:spcPct val="90000"/>
            </a:lnSpc>
            <a:spcBef>
              <a:spcPct val="0"/>
            </a:spcBef>
            <a:spcAft>
              <a:spcPct val="35000"/>
            </a:spcAft>
            <a:buNone/>
          </a:pPr>
          <a:endParaRPr lang="en-US" sz="4100" kern="1200"/>
        </a:p>
      </dsp:txBody>
      <dsp:txXfrm rot="-5400000">
        <a:off x="2833697" y="2368254"/>
        <a:ext cx="601643" cy="584930"/>
      </dsp:txXfrm>
    </dsp:sp>
    <dsp:sp modelId="{5B3BC360-5D48-D74D-A4E1-3141BABFE61C}">
      <dsp:nvSpPr>
        <dsp:cNvPr id="0" name=""/>
        <dsp:cNvSpPr/>
      </dsp:nvSpPr>
      <dsp:spPr>
        <a:xfrm>
          <a:off x="286465" y="3343138"/>
          <a:ext cx="5696106" cy="222830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“While this encyclical opens up a dialogue with all, to seek paths of liberation together, I want to show from the beginning how </a:t>
          </a:r>
          <a:r>
            <a:rPr lang="en-US" sz="2000" b="1" kern="1200" dirty="0"/>
            <a:t>the convictions of the faith</a:t>
          </a:r>
          <a:r>
            <a:rPr lang="en-US" sz="2000" kern="1200" dirty="0"/>
            <a:t> offer Christians, and in part also to other believers, great motivations for the care of the nature and of the most fragile brothers and sisters ". (LS 64)</a:t>
          </a:r>
        </a:p>
      </dsp:txBody>
      <dsp:txXfrm>
        <a:off x="351730" y="3408403"/>
        <a:ext cx="5565576" cy="20977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73C44-0897-554A-9FA9-2F823FB1AD6B}">
      <dsp:nvSpPr>
        <dsp:cNvPr id="0" name=""/>
        <dsp:cNvSpPr/>
      </dsp:nvSpPr>
      <dsp:spPr>
        <a:xfrm>
          <a:off x="0" y="542413"/>
          <a:ext cx="6513603" cy="115478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entire material universe is a language of God's love, of his excessive affection towards us. The soil, the water, the mountains, everything is the caress of God " (LS 84). </a:t>
          </a:r>
        </a:p>
      </dsp:txBody>
      <dsp:txXfrm>
        <a:off x="56372" y="598785"/>
        <a:ext cx="6400859" cy="1042045"/>
      </dsp:txXfrm>
    </dsp:sp>
    <dsp:sp modelId="{05BBE81C-B4BF-1741-83CB-11F59F305044}">
      <dsp:nvSpPr>
        <dsp:cNvPr id="0" name=""/>
        <dsp:cNvSpPr/>
      </dsp:nvSpPr>
      <dsp:spPr>
        <a:xfrm>
          <a:off x="0" y="1757683"/>
          <a:ext cx="6513603" cy="1154789"/>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Francis is convinced that: "To perceive each creature singing the hymn of his existence is to live joyfully in the love of God and in hope" (LS 85). </a:t>
          </a:r>
        </a:p>
      </dsp:txBody>
      <dsp:txXfrm>
        <a:off x="56372" y="1814055"/>
        <a:ext cx="6400859" cy="1042045"/>
      </dsp:txXfrm>
    </dsp:sp>
    <dsp:sp modelId="{441B754E-F257-4840-BB4F-74B3453C4056}">
      <dsp:nvSpPr>
        <dsp:cNvPr id="0" name=""/>
        <dsp:cNvSpPr/>
      </dsp:nvSpPr>
      <dsp:spPr>
        <a:xfrm>
          <a:off x="0" y="2972953"/>
          <a:ext cx="6513603" cy="1154789"/>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From this core of convictions, the Pope assumes the call to peace, to justice and to the preservation of the created. </a:t>
          </a:r>
        </a:p>
      </dsp:txBody>
      <dsp:txXfrm>
        <a:off x="56372" y="3029325"/>
        <a:ext cx="6400859" cy="1042045"/>
      </dsp:txXfrm>
    </dsp:sp>
    <dsp:sp modelId="{545BC7F2-430C-D640-AA12-F771F054B813}">
      <dsp:nvSpPr>
        <dsp:cNvPr id="0" name=""/>
        <dsp:cNvSpPr/>
      </dsp:nvSpPr>
      <dsp:spPr>
        <a:xfrm>
          <a:off x="0" y="4188223"/>
          <a:ext cx="6513603" cy="115478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central message of the Pope is, consequently, his profound experience of love for God through each creature and the poor.</a:t>
          </a:r>
        </a:p>
      </dsp:txBody>
      <dsp:txXfrm>
        <a:off x="56372" y="4244595"/>
        <a:ext cx="6400859" cy="10420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88ABB-D5E5-DC48-A2F5-0425FFF1ADD8}">
      <dsp:nvSpPr>
        <dsp:cNvPr id="0" name=""/>
        <dsp:cNvSpPr/>
      </dsp:nvSpPr>
      <dsp:spPr>
        <a:xfrm>
          <a:off x="0" y="0"/>
          <a:ext cx="3286125" cy="4080974"/>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00100">
            <a:lnSpc>
              <a:spcPct val="90000"/>
            </a:lnSpc>
            <a:spcBef>
              <a:spcPct val="0"/>
            </a:spcBef>
            <a:spcAft>
              <a:spcPct val="35000"/>
            </a:spcAft>
            <a:buNone/>
          </a:pPr>
          <a:r>
            <a:rPr lang="en-US" sz="1800" kern="1200"/>
            <a:t>The GOODS of the earth are limited and are under the law of entropy.</a:t>
          </a:r>
        </a:p>
      </dsp:txBody>
      <dsp:txXfrm>
        <a:off x="0" y="1550770"/>
        <a:ext cx="3286125" cy="2448584"/>
      </dsp:txXfrm>
    </dsp:sp>
    <dsp:sp modelId="{2005F1B4-200D-5D47-A477-DA015D8725FD}">
      <dsp:nvSpPr>
        <dsp:cNvPr id="0" name=""/>
        <dsp:cNvSpPr/>
      </dsp:nvSpPr>
      <dsp:spPr>
        <a:xfrm>
          <a:off x="1030916" y="408097"/>
          <a:ext cx="1224292" cy="122429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10209" y="587390"/>
        <a:ext cx="865706" cy="865706"/>
      </dsp:txXfrm>
    </dsp:sp>
    <dsp:sp modelId="{1C918709-B304-0346-B31B-C10A1C48FDC3}">
      <dsp:nvSpPr>
        <dsp:cNvPr id="0" name=""/>
        <dsp:cNvSpPr/>
      </dsp:nvSpPr>
      <dsp:spPr>
        <a:xfrm>
          <a:off x="0" y="4080902"/>
          <a:ext cx="3286125" cy="72"/>
        </a:xfrm>
        <a:prstGeom prst="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w="6350" cap="flat" cmpd="sng" algn="ctr">
          <a:solidFill>
            <a:schemeClr val="accent5">
              <a:hueOff val="-1351709"/>
              <a:satOff val="-3484"/>
              <a:lumOff val="-235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223FED1-CC6D-7F4C-AE41-18D6DD5D1383}">
      <dsp:nvSpPr>
        <dsp:cNvPr id="0" name=""/>
        <dsp:cNvSpPr/>
      </dsp:nvSpPr>
      <dsp:spPr>
        <a:xfrm>
          <a:off x="3614737" y="0"/>
          <a:ext cx="3286125" cy="4080974"/>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00100">
            <a:lnSpc>
              <a:spcPct val="90000"/>
            </a:lnSpc>
            <a:spcBef>
              <a:spcPct val="0"/>
            </a:spcBef>
            <a:spcAft>
              <a:spcPct val="35000"/>
            </a:spcAft>
            <a:buNone/>
          </a:pPr>
          <a:r>
            <a:rPr lang="en-US" sz="1800" kern="1200"/>
            <a:t>All human activity consumes goods and reduces possibilities irreversibly.</a:t>
          </a:r>
        </a:p>
      </dsp:txBody>
      <dsp:txXfrm>
        <a:off x="3614737" y="1550770"/>
        <a:ext cx="3286125" cy="2448584"/>
      </dsp:txXfrm>
    </dsp:sp>
    <dsp:sp modelId="{70CECF8C-12BD-EF4F-8600-068AB7F5F905}">
      <dsp:nvSpPr>
        <dsp:cNvPr id="0" name=""/>
        <dsp:cNvSpPr/>
      </dsp:nvSpPr>
      <dsp:spPr>
        <a:xfrm>
          <a:off x="4645653" y="408097"/>
          <a:ext cx="1224292" cy="1224292"/>
        </a:xfrm>
        <a:prstGeom prst="ellipse">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w="6350" cap="flat" cmpd="sng" algn="ctr">
          <a:solidFill>
            <a:schemeClr val="accent5">
              <a:hueOff val="-2703417"/>
              <a:satOff val="-6968"/>
              <a:lumOff val="-470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24946" y="587390"/>
        <a:ext cx="865706" cy="865706"/>
      </dsp:txXfrm>
    </dsp:sp>
    <dsp:sp modelId="{BACE3CA3-B03F-0B44-9905-503C69D88A2F}">
      <dsp:nvSpPr>
        <dsp:cNvPr id="0" name=""/>
        <dsp:cNvSpPr/>
      </dsp:nvSpPr>
      <dsp:spPr>
        <a:xfrm>
          <a:off x="3614737" y="4080902"/>
          <a:ext cx="3286125" cy="72"/>
        </a:xfrm>
        <a:prstGeom prst="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w="6350" cap="flat" cmpd="sng" algn="ctr">
          <a:solidFill>
            <a:schemeClr val="accent5">
              <a:hueOff val="-4055126"/>
              <a:satOff val="-10451"/>
              <a:lumOff val="-705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67B4D08-4745-8541-ABD2-AE2DA0B6C402}">
      <dsp:nvSpPr>
        <dsp:cNvPr id="0" name=""/>
        <dsp:cNvSpPr/>
      </dsp:nvSpPr>
      <dsp:spPr>
        <a:xfrm>
          <a:off x="7229475" y="0"/>
          <a:ext cx="3286125" cy="4080974"/>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00100">
            <a:lnSpc>
              <a:spcPct val="90000"/>
            </a:lnSpc>
            <a:spcBef>
              <a:spcPct val="0"/>
            </a:spcBef>
            <a:spcAft>
              <a:spcPct val="35000"/>
            </a:spcAft>
            <a:buNone/>
          </a:pPr>
          <a:r>
            <a:rPr lang="en-US" sz="1800" kern="1200"/>
            <a:t>Urgency in establishing priorities in the use of sources of usable energy and land goods, for activities that have a positive impact on the flourishing of present and future communities.</a:t>
          </a:r>
        </a:p>
      </dsp:txBody>
      <dsp:txXfrm>
        <a:off x="7229475" y="1550770"/>
        <a:ext cx="3286125" cy="2448584"/>
      </dsp:txXfrm>
    </dsp:sp>
    <dsp:sp modelId="{6387A29C-DF1A-8F4D-A681-DAB2CFA65A36}">
      <dsp:nvSpPr>
        <dsp:cNvPr id="0" name=""/>
        <dsp:cNvSpPr/>
      </dsp:nvSpPr>
      <dsp:spPr>
        <a:xfrm>
          <a:off x="8260391" y="408097"/>
          <a:ext cx="1224292" cy="1224292"/>
        </a:xfrm>
        <a:prstGeom prst="ellipse">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w="6350" cap="flat" cmpd="sng" algn="ctr">
          <a:solidFill>
            <a:schemeClr val="accent5">
              <a:hueOff val="-5406834"/>
              <a:satOff val="-13935"/>
              <a:lumOff val="-941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39684" y="587390"/>
        <a:ext cx="865706" cy="865706"/>
      </dsp:txXfrm>
    </dsp:sp>
    <dsp:sp modelId="{B2157864-4EC1-D445-A462-6D5726304B08}">
      <dsp:nvSpPr>
        <dsp:cNvPr id="0" name=""/>
        <dsp:cNvSpPr/>
      </dsp:nvSpPr>
      <dsp:spPr>
        <a:xfrm>
          <a:off x="7229475" y="4080902"/>
          <a:ext cx="3286125" cy="7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88ABB-D5E5-DC48-A2F5-0425FFF1ADD8}">
      <dsp:nvSpPr>
        <dsp:cNvPr id="0" name=""/>
        <dsp:cNvSpPr/>
      </dsp:nvSpPr>
      <dsp:spPr>
        <a:xfrm>
          <a:off x="0" y="0"/>
          <a:ext cx="3286125" cy="4080974"/>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00100">
            <a:lnSpc>
              <a:spcPct val="90000"/>
            </a:lnSpc>
            <a:spcBef>
              <a:spcPct val="0"/>
            </a:spcBef>
            <a:spcAft>
              <a:spcPct val="35000"/>
            </a:spcAft>
            <a:buNone/>
          </a:pPr>
          <a:r>
            <a:rPr lang="en-US" sz="1800" kern="1200" dirty="0"/>
            <a:t>Fix the Economy.</a:t>
          </a:r>
        </a:p>
        <a:p>
          <a:pPr marL="0" lvl="0" indent="0" algn="l" defTabSz="800100">
            <a:lnSpc>
              <a:spcPct val="90000"/>
            </a:lnSpc>
            <a:spcBef>
              <a:spcPct val="0"/>
            </a:spcBef>
            <a:spcAft>
              <a:spcPct val="35000"/>
            </a:spcAft>
            <a:buNone/>
          </a:pPr>
          <a:r>
            <a:rPr lang="en" sz="1600" kern="1200" dirty="0"/>
            <a:t>Efforts oriented towards the rational management of natural goods and the generation of technology that helps generate long-term economic benefits (Circular Economy)</a:t>
          </a:r>
          <a:endParaRPr lang="es-ES" sz="1600" kern="1200" dirty="0"/>
        </a:p>
        <a:p>
          <a:pPr marL="0" lvl="0" indent="0" algn="l" defTabSz="800100">
            <a:lnSpc>
              <a:spcPct val="90000"/>
            </a:lnSpc>
            <a:spcBef>
              <a:spcPct val="0"/>
            </a:spcBef>
            <a:spcAft>
              <a:spcPct val="35000"/>
            </a:spcAft>
            <a:buNone/>
          </a:pPr>
          <a:endParaRPr lang="en-US" sz="1400" kern="1200" dirty="0"/>
        </a:p>
      </dsp:txBody>
      <dsp:txXfrm>
        <a:off x="0" y="1550770"/>
        <a:ext cx="3286125" cy="2448584"/>
      </dsp:txXfrm>
    </dsp:sp>
    <dsp:sp modelId="{2005F1B4-200D-5D47-A477-DA015D8725FD}">
      <dsp:nvSpPr>
        <dsp:cNvPr id="0" name=""/>
        <dsp:cNvSpPr/>
      </dsp:nvSpPr>
      <dsp:spPr>
        <a:xfrm>
          <a:off x="1030916" y="408097"/>
          <a:ext cx="1224292" cy="122429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10209" y="587390"/>
        <a:ext cx="865706" cy="865706"/>
      </dsp:txXfrm>
    </dsp:sp>
    <dsp:sp modelId="{1C918709-B304-0346-B31B-C10A1C48FDC3}">
      <dsp:nvSpPr>
        <dsp:cNvPr id="0" name=""/>
        <dsp:cNvSpPr/>
      </dsp:nvSpPr>
      <dsp:spPr>
        <a:xfrm>
          <a:off x="0" y="4080902"/>
          <a:ext cx="3286125" cy="72"/>
        </a:xfrm>
        <a:prstGeom prst="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w="6350" cap="flat" cmpd="sng" algn="ctr">
          <a:solidFill>
            <a:schemeClr val="accent5">
              <a:hueOff val="-1351709"/>
              <a:satOff val="-3484"/>
              <a:lumOff val="-235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223FED1-CC6D-7F4C-AE41-18D6DD5D1383}">
      <dsp:nvSpPr>
        <dsp:cNvPr id="0" name=""/>
        <dsp:cNvSpPr/>
      </dsp:nvSpPr>
      <dsp:spPr>
        <a:xfrm>
          <a:off x="3614737" y="0"/>
          <a:ext cx="3286125" cy="4080974"/>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00100">
            <a:lnSpc>
              <a:spcPct val="90000"/>
            </a:lnSpc>
            <a:spcBef>
              <a:spcPct val="0"/>
            </a:spcBef>
            <a:spcAft>
              <a:spcPct val="35000"/>
            </a:spcAft>
            <a:buNone/>
          </a:pPr>
          <a:r>
            <a:rPr lang="en-US" sz="1800" kern="1200" dirty="0"/>
            <a:t>Preserve energy.</a:t>
          </a:r>
        </a:p>
        <a:p>
          <a:pPr marL="0" lvl="0" indent="0" algn="l" defTabSz="800100">
            <a:lnSpc>
              <a:spcPct val="90000"/>
            </a:lnSpc>
            <a:spcBef>
              <a:spcPct val="0"/>
            </a:spcBef>
            <a:spcAft>
              <a:spcPct val="35000"/>
            </a:spcAft>
            <a:buNone/>
          </a:pPr>
          <a:r>
            <a:rPr lang="en" sz="1600" kern="1200" dirty="0"/>
            <a:t>Rational use of energy sources by assigning priorities to human activities, in order to provide more possibilities for development for future generations and for more people today.</a:t>
          </a:r>
          <a:endParaRPr lang="en-US" sz="1600" kern="1200" dirty="0"/>
        </a:p>
        <a:p>
          <a:pPr marL="0" lvl="0" indent="0" algn="l" defTabSz="800100">
            <a:lnSpc>
              <a:spcPct val="90000"/>
            </a:lnSpc>
            <a:spcBef>
              <a:spcPct val="0"/>
            </a:spcBef>
            <a:spcAft>
              <a:spcPct val="35000"/>
            </a:spcAft>
            <a:buNone/>
          </a:pPr>
          <a:endParaRPr lang="en-US" sz="1400" kern="1200" dirty="0"/>
        </a:p>
      </dsp:txBody>
      <dsp:txXfrm>
        <a:off x="3614737" y="1550770"/>
        <a:ext cx="3286125" cy="2448584"/>
      </dsp:txXfrm>
    </dsp:sp>
    <dsp:sp modelId="{70CECF8C-12BD-EF4F-8600-068AB7F5F905}">
      <dsp:nvSpPr>
        <dsp:cNvPr id="0" name=""/>
        <dsp:cNvSpPr/>
      </dsp:nvSpPr>
      <dsp:spPr>
        <a:xfrm>
          <a:off x="4645653" y="408097"/>
          <a:ext cx="1224292" cy="1224292"/>
        </a:xfrm>
        <a:prstGeom prst="ellipse">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w="6350" cap="flat" cmpd="sng" algn="ctr">
          <a:solidFill>
            <a:schemeClr val="accent5">
              <a:hueOff val="-2703417"/>
              <a:satOff val="-6968"/>
              <a:lumOff val="-470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24946" y="587390"/>
        <a:ext cx="865706" cy="865706"/>
      </dsp:txXfrm>
    </dsp:sp>
    <dsp:sp modelId="{BACE3CA3-B03F-0B44-9905-503C69D88A2F}">
      <dsp:nvSpPr>
        <dsp:cNvPr id="0" name=""/>
        <dsp:cNvSpPr/>
      </dsp:nvSpPr>
      <dsp:spPr>
        <a:xfrm>
          <a:off x="3614737" y="4080902"/>
          <a:ext cx="3286125" cy="72"/>
        </a:xfrm>
        <a:prstGeom prst="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w="6350" cap="flat" cmpd="sng" algn="ctr">
          <a:solidFill>
            <a:schemeClr val="accent5">
              <a:hueOff val="-4055126"/>
              <a:satOff val="-10451"/>
              <a:lumOff val="-705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67B4D08-4745-8541-ABD2-AE2DA0B6C402}">
      <dsp:nvSpPr>
        <dsp:cNvPr id="0" name=""/>
        <dsp:cNvSpPr/>
      </dsp:nvSpPr>
      <dsp:spPr>
        <a:xfrm>
          <a:off x="7229475" y="0"/>
          <a:ext cx="3286125" cy="4080974"/>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00100">
            <a:lnSpc>
              <a:spcPct val="90000"/>
            </a:lnSpc>
            <a:spcBef>
              <a:spcPct val="0"/>
            </a:spcBef>
            <a:spcAft>
              <a:spcPct val="35000"/>
            </a:spcAft>
            <a:buNone/>
          </a:pPr>
          <a:r>
            <a:rPr lang="en-US" sz="1800" kern="1200" dirty="0"/>
            <a:t>Fix the social logic.</a:t>
          </a:r>
        </a:p>
        <a:p>
          <a:pPr marL="0" lvl="0" indent="0" algn="l" defTabSz="800100">
            <a:lnSpc>
              <a:spcPct val="90000"/>
            </a:lnSpc>
            <a:spcBef>
              <a:spcPct val="0"/>
            </a:spcBef>
            <a:spcAft>
              <a:spcPct val="35000"/>
            </a:spcAft>
            <a:buNone/>
          </a:pPr>
          <a:r>
            <a:rPr lang="en" sz="1600" kern="1200" dirty="0"/>
            <a:t>Still today it is based on the culture of consumerism and the erosion of social and individual commitment</a:t>
          </a:r>
          <a:r>
            <a:rPr lang="en" sz="2000" kern="1200" dirty="0"/>
            <a:t>.</a:t>
          </a:r>
          <a:endParaRPr lang="en-US" sz="2000" kern="1200" dirty="0"/>
        </a:p>
      </dsp:txBody>
      <dsp:txXfrm>
        <a:off x="7229475" y="1550770"/>
        <a:ext cx="3286125" cy="2448584"/>
      </dsp:txXfrm>
    </dsp:sp>
    <dsp:sp modelId="{6387A29C-DF1A-8F4D-A681-DAB2CFA65A36}">
      <dsp:nvSpPr>
        <dsp:cNvPr id="0" name=""/>
        <dsp:cNvSpPr/>
      </dsp:nvSpPr>
      <dsp:spPr>
        <a:xfrm>
          <a:off x="8260391" y="408097"/>
          <a:ext cx="1224292" cy="1224292"/>
        </a:xfrm>
        <a:prstGeom prst="ellipse">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w="6350" cap="flat" cmpd="sng" algn="ctr">
          <a:solidFill>
            <a:schemeClr val="accent5">
              <a:hueOff val="-5406834"/>
              <a:satOff val="-13935"/>
              <a:lumOff val="-941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451" tIns="12700" rIns="95451"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39684" y="587390"/>
        <a:ext cx="865706" cy="865706"/>
      </dsp:txXfrm>
    </dsp:sp>
    <dsp:sp modelId="{B2157864-4EC1-D445-A462-6D5726304B08}">
      <dsp:nvSpPr>
        <dsp:cNvPr id="0" name=""/>
        <dsp:cNvSpPr/>
      </dsp:nvSpPr>
      <dsp:spPr>
        <a:xfrm>
          <a:off x="7229475" y="4080902"/>
          <a:ext cx="3286125" cy="7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89585-BDFA-824B-B484-D02B66D6EC37}">
      <dsp:nvSpPr>
        <dsp:cNvPr id="0" name=""/>
        <dsp:cNvSpPr/>
      </dsp:nvSpPr>
      <dsp:spPr>
        <a:xfrm>
          <a:off x="0" y="0"/>
          <a:ext cx="3286125" cy="4351338"/>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US" sz="2100" kern="1200"/>
            <a:t>The science is clear: global warming is driven by greenhouse-gas emissions which are the result of burning fossil fuels. </a:t>
          </a:r>
        </a:p>
      </dsp:txBody>
      <dsp:txXfrm>
        <a:off x="0" y="1653508"/>
        <a:ext cx="3286125" cy="2610802"/>
      </dsp:txXfrm>
    </dsp:sp>
    <dsp:sp modelId="{90037886-8C19-EB4C-AB35-63FCE4CA1B54}">
      <dsp:nvSpPr>
        <dsp:cNvPr id="0" name=""/>
        <dsp:cNvSpPr/>
      </dsp:nvSpPr>
      <dsp:spPr>
        <a:xfrm>
          <a:off x="990361" y="435133"/>
          <a:ext cx="1305401" cy="130540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73C9D744-702C-8E4E-9D09-FEE634F4D8AE}">
      <dsp:nvSpPr>
        <dsp:cNvPr id="0" name=""/>
        <dsp:cNvSpPr/>
      </dsp:nvSpPr>
      <dsp:spPr>
        <a:xfrm>
          <a:off x="0" y="4351266"/>
          <a:ext cx="3286125" cy="72"/>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w="6350" cap="flat" cmpd="sng" algn="ctr">
          <a:solidFill>
            <a:schemeClr val="accent2">
              <a:hueOff val="-291073"/>
              <a:satOff val="-16786"/>
              <a:lumOff val="172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0D71E0A-F1FB-FC46-BE38-1D7227E97BCB}">
      <dsp:nvSpPr>
        <dsp:cNvPr id="0" name=""/>
        <dsp:cNvSpPr/>
      </dsp:nvSpPr>
      <dsp:spPr>
        <a:xfrm>
          <a:off x="3614737" y="0"/>
          <a:ext cx="3286125" cy="4351338"/>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US" sz="2100" kern="1200"/>
            <a:t>If we fail to strongly reduce these emissions and to bend the warming curve, we human beings will be exposed to intolerable risks. </a:t>
          </a:r>
        </a:p>
      </dsp:txBody>
      <dsp:txXfrm>
        <a:off x="3614737" y="1653508"/>
        <a:ext cx="3286125" cy="2610802"/>
      </dsp:txXfrm>
    </dsp:sp>
    <dsp:sp modelId="{2ACFE865-463B-0A4C-BD72-EBB7DDB0C430}">
      <dsp:nvSpPr>
        <dsp:cNvPr id="0" name=""/>
        <dsp:cNvSpPr/>
      </dsp:nvSpPr>
      <dsp:spPr>
        <a:xfrm>
          <a:off x="4605099" y="435133"/>
          <a:ext cx="1305401" cy="1305401"/>
        </a:xfrm>
        <a:prstGeom prst="ellipse">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w="6350" cap="flat" cmpd="sng" algn="ctr">
          <a:solidFill>
            <a:schemeClr val="accent2">
              <a:hueOff val="-582145"/>
              <a:satOff val="-33571"/>
              <a:lumOff val="345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CE7B8312-CC2B-0F45-B690-1F2470CD05D3}">
      <dsp:nvSpPr>
        <dsp:cNvPr id="0" name=""/>
        <dsp:cNvSpPr/>
      </dsp:nvSpPr>
      <dsp:spPr>
        <a:xfrm>
          <a:off x="3614737" y="4351266"/>
          <a:ext cx="3286125" cy="72"/>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w="6350" cap="flat" cmpd="sng" algn="ctr">
          <a:solidFill>
            <a:schemeClr val="accent2">
              <a:hueOff val="-873218"/>
              <a:satOff val="-50357"/>
              <a:lumOff val="517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FC3F1CD-66E0-E845-8B77-317B931BAC66}">
      <dsp:nvSpPr>
        <dsp:cNvPr id="0" name=""/>
        <dsp:cNvSpPr/>
      </dsp:nvSpPr>
      <dsp:spPr>
        <a:xfrm>
          <a:off x="7229475" y="0"/>
          <a:ext cx="3286125" cy="4351338"/>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6199" tIns="330200" rIns="256199" bIns="330200" numCol="1" spcCol="1270" anchor="t" anchorCtr="0">
          <a:noAutofit/>
        </a:bodyPr>
        <a:lstStyle/>
        <a:p>
          <a:pPr marL="0" lvl="0" indent="0" algn="l" defTabSz="933450">
            <a:lnSpc>
              <a:spcPct val="90000"/>
            </a:lnSpc>
            <a:spcBef>
              <a:spcPct val="0"/>
            </a:spcBef>
            <a:spcAft>
              <a:spcPct val="35000"/>
            </a:spcAft>
            <a:buNone/>
          </a:pPr>
          <a:r>
            <a:rPr lang="en-US" sz="2100" kern="1200"/>
            <a:t>We must note that the big issue rather than the amplitude of the warming in the future is the speed of the process.</a:t>
          </a:r>
        </a:p>
      </dsp:txBody>
      <dsp:txXfrm>
        <a:off x="7229475" y="1653508"/>
        <a:ext cx="3286125" cy="2610802"/>
      </dsp:txXfrm>
    </dsp:sp>
    <dsp:sp modelId="{E6C9F0AB-0157-6D4C-808E-FAFFD37048E8}">
      <dsp:nvSpPr>
        <dsp:cNvPr id="0" name=""/>
        <dsp:cNvSpPr/>
      </dsp:nvSpPr>
      <dsp:spPr>
        <a:xfrm>
          <a:off x="8219836" y="435133"/>
          <a:ext cx="1305401" cy="1305401"/>
        </a:xfrm>
        <a:prstGeom prst="ellipse">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w="6350" cap="flat" cmpd="sng" algn="ctr">
          <a:solidFill>
            <a:schemeClr val="accent2">
              <a:hueOff val="-1164290"/>
              <a:satOff val="-67142"/>
              <a:lumOff val="690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700CE589-6E9E-A94E-92FC-3F0DD5A9BBA2}">
      <dsp:nvSpPr>
        <dsp:cNvPr id="0" name=""/>
        <dsp:cNvSpPr/>
      </dsp:nvSpPr>
      <dsp:spPr>
        <a:xfrm>
          <a:off x="7229475" y="4351266"/>
          <a:ext cx="3286125" cy="72"/>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B261C-03F6-094E-9679-1457B20AA369}" type="datetimeFigureOut">
              <a:rPr lang="en-US" smtClean="0"/>
              <a:t>2/19/19</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F5806-E93B-6B42-B3CD-D016E8D84AD8}" type="slidenum">
              <a:rPr lang="en-US" smtClean="0"/>
              <a:t>‹Nº›</a:t>
            </a:fld>
            <a:endParaRPr lang="en-US"/>
          </a:p>
        </p:txBody>
      </p:sp>
    </p:spTree>
    <p:extLst>
      <p:ext uri="{BB962C8B-B14F-4D97-AF65-F5344CB8AC3E}">
        <p14:creationId xmlns:p14="http://schemas.microsoft.com/office/powerpoint/2010/main" val="12166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google.com/publicdata/explore?ds=d5bncppjof8f9_&amp;ctype=l&amp;strail=false&amp;nselm=h&amp;met_y=en_atm_co2e_pc&amp;hl=en&amp;dl=en" TargetMode="External"/><Relationship Id="rId3" Type="http://schemas.openxmlformats.org/officeDocument/2006/relationships/hyperlink" Target="http://mdgs.un.org/unsd/mdg/SeriesDetail.aspx?srid=749" TargetMode="External"/><Relationship Id="rId7" Type="http://schemas.openxmlformats.org/officeDocument/2006/relationships/hyperlink" Target="http://www.google.com/publicdata/explore?ds=d5bncppjof8f9_&amp;ctype=l&amp;strail=false&amp;nselm=h&amp;met_y=en_atm_co2e_kt&amp;hl=en&amp;dl=en"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www.breathingearth.net/" TargetMode="External"/><Relationship Id="rId5" Type="http://schemas.openxmlformats.org/officeDocument/2006/relationships/hyperlink" Target="https://en.wikipedia.org/wiki/United_Nations_Framework_Convention_on_Climate_Change" TargetMode="External"/><Relationship Id="rId4" Type="http://schemas.openxmlformats.org/officeDocument/2006/relationships/hyperlink" Target="http://unfccc.int/ghg_data/ghg_data_unfccc/items/4146.php" TargetMode="External"/><Relationship Id="rId9" Type="http://schemas.openxmlformats.org/officeDocument/2006/relationships/hyperlink" Target="http://www.tableausoftware.com/public/gallery/co2-emiss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AR"/>
              <a:t>The contents of this article comes from the latest figures from the millennium indicators as of 2009-07-14</a:t>
            </a:r>
          </a:p>
          <a:p>
            <a:pPr eaLnBrk="1" hangingPunct="1">
              <a:spcBef>
                <a:spcPct val="0"/>
              </a:spcBef>
            </a:pPr>
            <a:r>
              <a:rPr lang="es-AR" altLang="es-AR" i="1">
                <a:hlinkClick r:id="rId3"/>
              </a:rPr>
              <a:t>United Nation Statistics Division</a:t>
            </a:r>
            <a:endParaRPr lang="es-AR" altLang="es-AR"/>
          </a:p>
          <a:p>
            <a:pPr eaLnBrk="1" hangingPunct="1">
              <a:spcBef>
                <a:spcPct val="0"/>
              </a:spcBef>
            </a:pPr>
            <a:r>
              <a:rPr lang="es-AR" altLang="es-AR" i="1">
                <a:hlinkClick r:id="rId4"/>
              </a:rPr>
              <a:t>GHG data from UNFCCC</a:t>
            </a:r>
            <a:r>
              <a:rPr lang="es-AR" altLang="es-AR"/>
              <a:t> - </a:t>
            </a:r>
            <a:r>
              <a:rPr lang="es-AR" altLang="es-AR">
                <a:hlinkClick r:id="rId5" tooltip="United Nations Framework Convention on Climate Change"/>
              </a:rPr>
              <a:t>United Nations Framework Convention on Climate Change</a:t>
            </a:r>
            <a:r>
              <a:rPr lang="es-AR" altLang="es-AR"/>
              <a:t> GHG emissions data</a:t>
            </a:r>
          </a:p>
          <a:p>
            <a:pPr eaLnBrk="1" hangingPunct="1">
              <a:spcBef>
                <a:spcPct val="0"/>
              </a:spcBef>
            </a:pPr>
            <a:r>
              <a:rPr lang="es-AR" altLang="es-AR">
                <a:hlinkClick r:id="rId6"/>
              </a:rPr>
              <a:t>Breathing Earth</a:t>
            </a:r>
            <a:r>
              <a:rPr lang="es-AR" altLang="es-AR"/>
              <a:t> - A visual real-time simulation that uses this CO</a:t>
            </a:r>
            <a:r>
              <a:rPr lang="es-AR" altLang="es-AR" baseline="-25000"/>
              <a:t>2</a:t>
            </a:r>
            <a:r>
              <a:rPr lang="es-AR" altLang="es-AR"/>
              <a:t> emissions data</a:t>
            </a:r>
          </a:p>
          <a:p>
            <a:pPr eaLnBrk="1" hangingPunct="1">
              <a:spcBef>
                <a:spcPct val="0"/>
              </a:spcBef>
            </a:pPr>
            <a:r>
              <a:rPr lang="es-AR" altLang="es-AR">
                <a:hlinkClick r:id="rId7"/>
              </a:rPr>
              <a:t>Google - public data</a:t>
            </a:r>
            <a:r>
              <a:rPr lang="es-AR" altLang="es-AR"/>
              <a:t> "CO</a:t>
            </a:r>
            <a:r>
              <a:rPr lang="es-AR" altLang="es-AR" baseline="-25000"/>
              <a:t>2</a:t>
            </a:r>
            <a:r>
              <a:rPr lang="es-AR" altLang="es-AR"/>
              <a:t> emissions (kt)"</a:t>
            </a:r>
          </a:p>
          <a:p>
            <a:pPr eaLnBrk="1" hangingPunct="1">
              <a:spcBef>
                <a:spcPct val="0"/>
              </a:spcBef>
            </a:pPr>
            <a:r>
              <a:rPr lang="es-AR" altLang="es-AR">
                <a:hlinkClick r:id="rId8"/>
              </a:rPr>
              <a:t>Google - public data</a:t>
            </a:r>
            <a:r>
              <a:rPr lang="es-AR" altLang="es-AR"/>
              <a:t> "CO</a:t>
            </a:r>
            <a:r>
              <a:rPr lang="es-AR" altLang="es-AR" baseline="-25000"/>
              <a:t>2</a:t>
            </a:r>
            <a:r>
              <a:rPr lang="es-AR" altLang="es-AR"/>
              <a:t> emissions (tonne per capita)"</a:t>
            </a:r>
          </a:p>
          <a:p>
            <a:pPr eaLnBrk="1" hangingPunct="1">
              <a:spcBef>
                <a:spcPct val="0"/>
              </a:spcBef>
            </a:pPr>
            <a:r>
              <a:rPr lang="es-AR" altLang="es-AR">
                <a:hlinkClick r:id="rId9"/>
              </a:rPr>
              <a:t>World CO2 Emissions | Tableau Public</a:t>
            </a:r>
            <a:endParaRPr lang="es-AR" altLang="es-AR"/>
          </a:p>
          <a:p>
            <a:pPr eaLnBrk="1" hangingPunct="1">
              <a:spcBef>
                <a:spcPct val="0"/>
              </a:spcBef>
            </a:pPr>
            <a:endParaRPr lang="es-AR" altLang="es-AR"/>
          </a:p>
        </p:txBody>
      </p:sp>
      <p:sp>
        <p:nvSpPr>
          <p:cNvPr id="604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0831D89-7C07-4331-B4AB-30E524EEF33B}" type="slidenum">
              <a:rPr lang="es-AR" altLang="es-AR"/>
              <a:pPr/>
              <a:t>39</a:t>
            </a:fld>
            <a:endParaRPr lang="es-AR" altLang="es-AR"/>
          </a:p>
        </p:txBody>
      </p:sp>
    </p:spTree>
    <p:extLst>
      <p:ext uri="{BB962C8B-B14F-4D97-AF65-F5344CB8AC3E}">
        <p14:creationId xmlns:p14="http://schemas.microsoft.com/office/powerpoint/2010/main" val="404809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46BEA4-A43A-7640-9363-BF4374E3DF3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F155DC52-E96D-0845-8B06-36AAB27C5F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E8C471D4-AE8D-3C4A-ACE3-60C2CAFADE86}"/>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5" name="Marcador de pie de página 4">
            <a:extLst>
              <a:ext uri="{FF2B5EF4-FFF2-40B4-BE49-F238E27FC236}">
                <a16:creationId xmlns:a16="http://schemas.microsoft.com/office/drawing/2014/main" id="{8B3D237A-A2EC-AF44-AFC1-78B24ED717FE}"/>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D977DAF-CC30-2640-916C-AF4C88062E05}"/>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1094759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4D7A9-B405-7749-AEBD-781BBBCD1483}"/>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6A9FA1B1-16AA-6647-9D68-BCDD01E0C0B7}"/>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n-US"/>
          </a:p>
        </p:txBody>
      </p:sp>
      <p:sp>
        <p:nvSpPr>
          <p:cNvPr id="4" name="Marcador de fecha 3">
            <a:extLst>
              <a:ext uri="{FF2B5EF4-FFF2-40B4-BE49-F238E27FC236}">
                <a16:creationId xmlns:a16="http://schemas.microsoft.com/office/drawing/2014/main" id="{EB7C3AF4-2F41-6F49-90FC-B13658687D79}"/>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5" name="Marcador de pie de página 4">
            <a:extLst>
              <a:ext uri="{FF2B5EF4-FFF2-40B4-BE49-F238E27FC236}">
                <a16:creationId xmlns:a16="http://schemas.microsoft.com/office/drawing/2014/main" id="{FD16CAC1-F13D-1141-9329-91A8EA884F4A}"/>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104C0A7B-EB3C-6F47-A7A0-3358389FB1B6}"/>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3726273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FA12CBC-9E52-F248-9969-400CB2B49AE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289015A8-6E00-3642-8D51-1000787C7EE8}"/>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n-US"/>
          </a:p>
        </p:txBody>
      </p:sp>
      <p:sp>
        <p:nvSpPr>
          <p:cNvPr id="4" name="Marcador de fecha 3">
            <a:extLst>
              <a:ext uri="{FF2B5EF4-FFF2-40B4-BE49-F238E27FC236}">
                <a16:creationId xmlns:a16="http://schemas.microsoft.com/office/drawing/2014/main" id="{95230E2D-20BC-404A-BCBE-26931BF5FAEB}"/>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5" name="Marcador de pie de página 4">
            <a:extLst>
              <a:ext uri="{FF2B5EF4-FFF2-40B4-BE49-F238E27FC236}">
                <a16:creationId xmlns:a16="http://schemas.microsoft.com/office/drawing/2014/main" id="{B83FC036-41D9-7144-BC3E-6403B3FEC79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C92BC869-0A08-454A-8594-1CC62582E954}"/>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1872493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title and description">
    <p:bg>
      <p:bgPr>
        <a:solidFill>
          <a:srgbClr val="4285F4"/>
        </a:solidFill>
        <a:effectLst/>
      </p:bgPr>
    </p:bg>
    <p:spTree>
      <p:nvGrpSpPr>
        <p:cNvPr id="1" name=""/>
        <p:cNvGrpSpPr/>
        <p:nvPr/>
      </p:nvGrpSpPr>
      <p:grpSpPr>
        <a:xfrm>
          <a:off x="0" y="0"/>
          <a:ext cx="0" cy="0"/>
          <a:chOff x="0" y="0"/>
          <a:chExt cx="0" cy="0"/>
        </a:xfrm>
      </p:grpSpPr>
      <p:sp>
        <p:nvSpPr>
          <p:cNvPr id="87" name="Shape 46"/>
          <p:cNvSpPr/>
          <p:nvPr/>
        </p:nvSpPr>
        <p:spPr>
          <a:xfrm flipH="1">
            <a:off x="0" y="1"/>
            <a:ext cx="6096000" cy="6857999"/>
          </a:xfrm>
          <a:prstGeom prst="rect">
            <a:avLst/>
          </a:prstGeom>
          <a:solidFill>
            <a:schemeClr val="accent4"/>
          </a:solidFill>
          <a:ln w="12700">
            <a:miter lim="400000"/>
          </a:ln>
        </p:spPr>
        <p:txBody>
          <a:bodyPr lIns="60959" rIns="60959" anchor="ctr"/>
          <a:lstStyle/>
          <a:p>
            <a:pPr>
              <a:defRPr>
                <a:solidFill>
                  <a:srgbClr val="000000"/>
                </a:solidFill>
              </a:defRPr>
            </a:pPr>
            <a:endParaRPr sz="2400"/>
          </a:p>
        </p:txBody>
      </p:sp>
      <p:sp>
        <p:nvSpPr>
          <p:cNvPr id="88" name="Shape 47"/>
          <p:cNvSpPr/>
          <p:nvPr/>
        </p:nvSpPr>
        <p:spPr>
          <a:xfrm rot="5400000">
            <a:off x="2595233" y="3357000"/>
            <a:ext cx="6857201" cy="144800"/>
          </a:xfrm>
          <a:prstGeom prst="rect">
            <a:avLst/>
          </a:prstGeom>
          <a:gradFill>
            <a:gsLst>
              <a:gs pos="0">
                <a:srgbClr val="F9F9F9"/>
              </a:gs>
              <a:gs pos="36000">
                <a:srgbClr val="F9F9F9"/>
              </a:gs>
              <a:gs pos="80000">
                <a:srgbClr val="DEDEDE"/>
              </a:gs>
              <a:gs pos="100000">
                <a:srgbClr val="999999"/>
              </a:gs>
            </a:gsLst>
            <a:lin ang="16200038"/>
          </a:gradFill>
          <a:ln w="12700">
            <a:miter lim="400000"/>
          </a:ln>
        </p:spPr>
        <p:txBody>
          <a:bodyPr lIns="60959" rIns="60959" anchor="ctr"/>
          <a:lstStyle/>
          <a:p>
            <a:pPr>
              <a:defRPr>
                <a:solidFill>
                  <a:srgbClr val="000000"/>
                </a:solidFill>
              </a:defRPr>
            </a:pPr>
            <a:endParaRPr sz="2400"/>
          </a:p>
        </p:txBody>
      </p:sp>
      <p:sp>
        <p:nvSpPr>
          <p:cNvPr id="89" name="Texto del título"/>
          <p:cNvSpPr txBox="1">
            <a:spLocks noGrp="1"/>
          </p:cNvSpPr>
          <p:nvPr>
            <p:ph type="title"/>
          </p:nvPr>
        </p:nvSpPr>
        <p:spPr>
          <a:xfrm>
            <a:off x="354001" y="1644234"/>
            <a:ext cx="5393599" cy="1976401"/>
          </a:xfrm>
          <a:prstGeom prst="rect">
            <a:avLst/>
          </a:prstGeom>
        </p:spPr>
        <p:txBody>
          <a:bodyPr>
            <a:normAutofit/>
          </a:bodyPr>
          <a:lstStyle>
            <a:lvl1pPr algn="ctr">
              <a:defRPr sz="5600">
                <a:solidFill>
                  <a:srgbClr val="424242"/>
                </a:solidFill>
              </a:defRPr>
            </a:lvl1pPr>
          </a:lstStyle>
          <a:p>
            <a:r>
              <a:t>Texto del título</a:t>
            </a:r>
          </a:p>
        </p:txBody>
      </p:sp>
      <p:sp>
        <p:nvSpPr>
          <p:cNvPr id="90" name="Nivel de texto 1…"/>
          <p:cNvSpPr txBox="1">
            <a:spLocks noGrp="1"/>
          </p:cNvSpPr>
          <p:nvPr>
            <p:ph type="body" sz="quarter" idx="1"/>
          </p:nvPr>
        </p:nvSpPr>
        <p:spPr>
          <a:xfrm>
            <a:off x="354001" y="3705956"/>
            <a:ext cx="5393599" cy="1646801"/>
          </a:xfrm>
          <a:prstGeom prst="rect">
            <a:avLst/>
          </a:prstGeom>
        </p:spPr>
        <p:txBody>
          <a:bodyPr>
            <a:normAutofit/>
          </a:bodyPr>
          <a:lstStyle>
            <a:lvl1pPr algn="ctr">
              <a:lnSpc>
                <a:spcPct val="100000"/>
              </a:lnSpc>
              <a:spcBef>
                <a:spcPts val="0"/>
              </a:spcBef>
              <a:defRPr sz="2800"/>
            </a:lvl1pPr>
            <a:lvl2pPr algn="ctr">
              <a:lnSpc>
                <a:spcPct val="100000"/>
              </a:lnSpc>
              <a:spcBef>
                <a:spcPts val="0"/>
              </a:spcBef>
              <a:defRPr sz="2800"/>
            </a:lvl2pPr>
            <a:lvl3pPr algn="ctr">
              <a:lnSpc>
                <a:spcPct val="100000"/>
              </a:lnSpc>
              <a:spcBef>
                <a:spcPts val="0"/>
              </a:spcBef>
              <a:defRPr sz="2800"/>
            </a:lvl3pPr>
            <a:lvl4pPr algn="ctr">
              <a:lnSpc>
                <a:spcPct val="100000"/>
              </a:lnSpc>
              <a:spcBef>
                <a:spcPts val="0"/>
              </a:spcBef>
              <a:defRPr sz="2800"/>
            </a:lvl4pPr>
            <a:lvl5pPr algn="ctr">
              <a:lnSpc>
                <a:spcPct val="100000"/>
              </a:lnSpc>
              <a:spcBef>
                <a:spcPts val="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91" name="Shape 50"/>
          <p:cNvSpPr txBox="1">
            <a:spLocks noGrp="1"/>
          </p:cNvSpPr>
          <p:nvPr>
            <p:ph type="body" sz="half" idx="13"/>
          </p:nvPr>
        </p:nvSpPr>
        <p:spPr>
          <a:xfrm>
            <a:off x="6586000" y="965599"/>
            <a:ext cx="5116000" cy="4926800"/>
          </a:xfrm>
          <a:prstGeom prst="rect">
            <a:avLst/>
          </a:prstGeom>
        </p:spPr>
        <p:txBody>
          <a:bodyPr anchor="ctr">
            <a:normAutofit/>
          </a:bodyPr>
          <a:lstStyle/>
          <a:p>
            <a:pPr>
              <a:defRPr>
                <a:solidFill>
                  <a:srgbClr val="FFFFFF"/>
                </a:solidFill>
              </a:defRPr>
            </a:pPr>
            <a:endParaRPr/>
          </a:p>
        </p:txBody>
      </p:sp>
      <p:sp>
        <p:nvSpPr>
          <p:cNvPr id="92"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Tree>
    <p:extLst>
      <p:ext uri="{BB962C8B-B14F-4D97-AF65-F5344CB8AC3E}">
        <p14:creationId xmlns:p14="http://schemas.microsoft.com/office/powerpoint/2010/main" val="17160128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63B4E7-0A6E-C441-A5CD-E4E6C909E318}"/>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54233B6A-C31C-D84E-A6BF-9DF0685BCDF9}"/>
              </a:ext>
            </a:extLst>
          </p:cNvPr>
          <p:cNvSpPr>
            <a:spLocks noGrp="1"/>
          </p:cNvSpPr>
          <p:nvPr>
            <p:ph idx="1"/>
          </p:nvPr>
        </p:nvSpPr>
        <p:spPr/>
        <p:txBody>
          <a:bodyPr/>
          <a:lstStyle/>
          <a:p>
            <a:r>
              <a:rPr lang="es-ES"/>
              <a:t>Editar los estilos de texto del patrón
Segundo nivel
Tercer nivel
Cuarto nivel
Quinto nivel</a:t>
            </a:r>
            <a:endParaRPr lang="en-US"/>
          </a:p>
        </p:txBody>
      </p:sp>
      <p:sp>
        <p:nvSpPr>
          <p:cNvPr id="4" name="Marcador de fecha 3">
            <a:extLst>
              <a:ext uri="{FF2B5EF4-FFF2-40B4-BE49-F238E27FC236}">
                <a16:creationId xmlns:a16="http://schemas.microsoft.com/office/drawing/2014/main" id="{1C847A8A-5998-0D44-9365-A04ED6F83289}"/>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5" name="Marcador de pie de página 4">
            <a:extLst>
              <a:ext uri="{FF2B5EF4-FFF2-40B4-BE49-F238E27FC236}">
                <a16:creationId xmlns:a16="http://schemas.microsoft.com/office/drawing/2014/main" id="{31FAFE59-AD73-9F42-B81D-55C403CD296A}"/>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DE198D98-7444-8D45-BF72-0222DD2EAF4D}"/>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47829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01F6C-42AE-7648-AF1F-E9BB6F4134E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024E398A-3564-9A4D-BCCA-F5887A234D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n-US"/>
          </a:p>
        </p:txBody>
      </p:sp>
      <p:sp>
        <p:nvSpPr>
          <p:cNvPr id="4" name="Marcador de fecha 3">
            <a:extLst>
              <a:ext uri="{FF2B5EF4-FFF2-40B4-BE49-F238E27FC236}">
                <a16:creationId xmlns:a16="http://schemas.microsoft.com/office/drawing/2014/main" id="{ECAA6F08-7BBD-7440-A21C-6E7F79962B21}"/>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5" name="Marcador de pie de página 4">
            <a:extLst>
              <a:ext uri="{FF2B5EF4-FFF2-40B4-BE49-F238E27FC236}">
                <a16:creationId xmlns:a16="http://schemas.microsoft.com/office/drawing/2014/main" id="{9D19208C-4F6D-384C-BC98-F5D717896234}"/>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2AA6620C-8F1A-6449-AAD6-C97902888C84}"/>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1573347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B49E64-EE47-DB45-B975-463140994BF7}"/>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18DA53F7-DF08-B64B-9A3E-98758DFE4F64}"/>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n-US"/>
          </a:p>
        </p:txBody>
      </p:sp>
      <p:sp>
        <p:nvSpPr>
          <p:cNvPr id="4" name="Marcador de contenido 3">
            <a:extLst>
              <a:ext uri="{FF2B5EF4-FFF2-40B4-BE49-F238E27FC236}">
                <a16:creationId xmlns:a16="http://schemas.microsoft.com/office/drawing/2014/main" id="{64AAB149-3AD6-5246-A0A3-81F9E1AB8EB8}"/>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n-US"/>
          </a:p>
        </p:txBody>
      </p:sp>
      <p:sp>
        <p:nvSpPr>
          <p:cNvPr id="5" name="Marcador de fecha 4">
            <a:extLst>
              <a:ext uri="{FF2B5EF4-FFF2-40B4-BE49-F238E27FC236}">
                <a16:creationId xmlns:a16="http://schemas.microsoft.com/office/drawing/2014/main" id="{F4D95124-7A0A-5B4E-8558-0E9BDF1C0D52}"/>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6" name="Marcador de pie de página 5">
            <a:extLst>
              <a:ext uri="{FF2B5EF4-FFF2-40B4-BE49-F238E27FC236}">
                <a16:creationId xmlns:a16="http://schemas.microsoft.com/office/drawing/2014/main" id="{EE2C1D98-24F0-F941-9B0C-DD4518212617}"/>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BA1B002E-D1C7-944E-BDFB-DDCA7E9D09E3}"/>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565351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3EF2A-C714-0E47-BED3-3F023FB48FE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392D07E6-317A-A844-92CA-668EA26B1C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n-US"/>
          </a:p>
        </p:txBody>
      </p:sp>
      <p:sp>
        <p:nvSpPr>
          <p:cNvPr id="4" name="Marcador de contenido 3">
            <a:extLst>
              <a:ext uri="{FF2B5EF4-FFF2-40B4-BE49-F238E27FC236}">
                <a16:creationId xmlns:a16="http://schemas.microsoft.com/office/drawing/2014/main" id="{943CEEB2-ED54-B142-96EB-E5259361C93F}"/>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n-US"/>
          </a:p>
        </p:txBody>
      </p:sp>
      <p:sp>
        <p:nvSpPr>
          <p:cNvPr id="5" name="Marcador de texto 4">
            <a:extLst>
              <a:ext uri="{FF2B5EF4-FFF2-40B4-BE49-F238E27FC236}">
                <a16:creationId xmlns:a16="http://schemas.microsoft.com/office/drawing/2014/main" id="{64CBCC7C-840E-EC40-A192-6D81110B4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n-US"/>
          </a:p>
        </p:txBody>
      </p:sp>
      <p:sp>
        <p:nvSpPr>
          <p:cNvPr id="6" name="Marcador de contenido 5">
            <a:extLst>
              <a:ext uri="{FF2B5EF4-FFF2-40B4-BE49-F238E27FC236}">
                <a16:creationId xmlns:a16="http://schemas.microsoft.com/office/drawing/2014/main" id="{EC4CA826-7CC7-8146-9903-98D6F18E975A}"/>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n-US"/>
          </a:p>
        </p:txBody>
      </p:sp>
      <p:sp>
        <p:nvSpPr>
          <p:cNvPr id="7" name="Marcador de fecha 6">
            <a:extLst>
              <a:ext uri="{FF2B5EF4-FFF2-40B4-BE49-F238E27FC236}">
                <a16:creationId xmlns:a16="http://schemas.microsoft.com/office/drawing/2014/main" id="{2A872D6D-7E0F-A94D-A7ED-FB543D9008B5}"/>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8" name="Marcador de pie de página 7">
            <a:extLst>
              <a:ext uri="{FF2B5EF4-FFF2-40B4-BE49-F238E27FC236}">
                <a16:creationId xmlns:a16="http://schemas.microsoft.com/office/drawing/2014/main" id="{9D26C321-380A-E34D-9A79-599DA9CA33C9}"/>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4DCD7177-7231-544B-86D1-020876632485}"/>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1612970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D6A5D1-A5FB-2E45-83F3-841894A70D81}"/>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F27A03F3-78B1-B14D-BD27-FB923931FA9F}"/>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4" name="Marcador de pie de página 3">
            <a:extLst>
              <a:ext uri="{FF2B5EF4-FFF2-40B4-BE49-F238E27FC236}">
                <a16:creationId xmlns:a16="http://schemas.microsoft.com/office/drawing/2014/main" id="{8A4E5DC5-BDF5-6748-8EDB-59163067A40E}"/>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C5BDF7AE-58DE-FD49-BB55-B23CC382B0AE}"/>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4265723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6CBA623-C512-B94E-8C79-ADAD4A6A7741}"/>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3" name="Marcador de pie de página 2">
            <a:extLst>
              <a:ext uri="{FF2B5EF4-FFF2-40B4-BE49-F238E27FC236}">
                <a16:creationId xmlns:a16="http://schemas.microsoft.com/office/drawing/2014/main" id="{A4BE5213-BFF3-CA4D-AFB8-FF2121BCDEC6}"/>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68F144E1-6775-4A45-847D-49F29DFF763E}"/>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3467898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2F460E-767F-4A47-B7BB-23AD4C832B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68A583C1-5831-BF40-850D-87A6E378FA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n-US"/>
          </a:p>
        </p:txBody>
      </p:sp>
      <p:sp>
        <p:nvSpPr>
          <p:cNvPr id="4" name="Marcador de texto 3">
            <a:extLst>
              <a:ext uri="{FF2B5EF4-FFF2-40B4-BE49-F238E27FC236}">
                <a16:creationId xmlns:a16="http://schemas.microsoft.com/office/drawing/2014/main" id="{827A975A-A2CE-0D44-818B-4B5570ACD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n-US"/>
          </a:p>
        </p:txBody>
      </p:sp>
      <p:sp>
        <p:nvSpPr>
          <p:cNvPr id="5" name="Marcador de fecha 4">
            <a:extLst>
              <a:ext uri="{FF2B5EF4-FFF2-40B4-BE49-F238E27FC236}">
                <a16:creationId xmlns:a16="http://schemas.microsoft.com/office/drawing/2014/main" id="{47A785D0-AFFC-FF4D-A211-58BCD4A52FA4}"/>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6" name="Marcador de pie de página 5">
            <a:extLst>
              <a:ext uri="{FF2B5EF4-FFF2-40B4-BE49-F238E27FC236}">
                <a16:creationId xmlns:a16="http://schemas.microsoft.com/office/drawing/2014/main" id="{CEDE911D-34C6-104E-97A9-BC11F9FFC276}"/>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9E70B859-EB10-494D-B1D2-77EDC886DCE2}"/>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13295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8BA4F3-6B03-DA42-8009-490ED02D3B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2303D3A0-0306-7E42-A3F9-BA0B5D7CC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9BAFE941-AA8B-2941-86F4-87B9BBD946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n-US"/>
          </a:p>
        </p:txBody>
      </p:sp>
      <p:sp>
        <p:nvSpPr>
          <p:cNvPr id="5" name="Marcador de fecha 4">
            <a:extLst>
              <a:ext uri="{FF2B5EF4-FFF2-40B4-BE49-F238E27FC236}">
                <a16:creationId xmlns:a16="http://schemas.microsoft.com/office/drawing/2014/main" id="{50E99366-5DF2-1C42-9E2D-77BC35BA667E}"/>
              </a:ext>
            </a:extLst>
          </p:cNvPr>
          <p:cNvSpPr>
            <a:spLocks noGrp="1"/>
          </p:cNvSpPr>
          <p:nvPr>
            <p:ph type="dt" sz="half" idx="10"/>
          </p:nvPr>
        </p:nvSpPr>
        <p:spPr/>
        <p:txBody>
          <a:bodyPr/>
          <a:lstStyle/>
          <a:p>
            <a:fld id="{C41614EC-EE0D-B041-BA51-5382E76FBB11}" type="datetimeFigureOut">
              <a:rPr lang="en-US" smtClean="0"/>
              <a:t>2/19/19</a:t>
            </a:fld>
            <a:endParaRPr lang="en-US"/>
          </a:p>
        </p:txBody>
      </p:sp>
      <p:sp>
        <p:nvSpPr>
          <p:cNvPr id="6" name="Marcador de pie de página 5">
            <a:extLst>
              <a:ext uri="{FF2B5EF4-FFF2-40B4-BE49-F238E27FC236}">
                <a16:creationId xmlns:a16="http://schemas.microsoft.com/office/drawing/2014/main" id="{91167D41-9CCD-0443-9446-1284C0534D8B}"/>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F7917C6C-E766-CE43-94CF-0312C377BF52}"/>
              </a:ext>
            </a:extLst>
          </p:cNvPr>
          <p:cNvSpPr>
            <a:spLocks noGrp="1"/>
          </p:cNvSpPr>
          <p:nvPr>
            <p:ph type="sldNum" sz="quarter" idx="12"/>
          </p:nvPr>
        </p:nvSpPr>
        <p:spPr/>
        <p:txBody>
          <a:bodyPr/>
          <a:lstStyle/>
          <a:p>
            <a:fld id="{2F719EC7-E622-4549-81FA-631E3E4104DB}" type="slidenum">
              <a:rPr lang="en-US" smtClean="0"/>
              <a:t>‹Nº›</a:t>
            </a:fld>
            <a:endParaRPr lang="en-US"/>
          </a:p>
        </p:txBody>
      </p:sp>
    </p:spTree>
    <p:extLst>
      <p:ext uri="{BB962C8B-B14F-4D97-AF65-F5344CB8AC3E}">
        <p14:creationId xmlns:p14="http://schemas.microsoft.com/office/powerpoint/2010/main" val="4215863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0B932E-DBEA-914D-9722-DAA729B7D1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E56A596C-6A2C-574D-832C-268F7E49B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n-US"/>
          </a:p>
        </p:txBody>
      </p:sp>
      <p:sp>
        <p:nvSpPr>
          <p:cNvPr id="4" name="Marcador de fecha 3">
            <a:extLst>
              <a:ext uri="{FF2B5EF4-FFF2-40B4-BE49-F238E27FC236}">
                <a16:creationId xmlns:a16="http://schemas.microsoft.com/office/drawing/2014/main" id="{B8CC04EE-37E7-A240-B987-BDAAFFBB4B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614EC-EE0D-B041-BA51-5382E76FBB11}" type="datetimeFigureOut">
              <a:rPr lang="en-US" smtClean="0"/>
              <a:t>2/19/19</a:t>
            </a:fld>
            <a:endParaRPr lang="en-US"/>
          </a:p>
        </p:txBody>
      </p:sp>
      <p:sp>
        <p:nvSpPr>
          <p:cNvPr id="5" name="Marcador de pie de página 4">
            <a:extLst>
              <a:ext uri="{FF2B5EF4-FFF2-40B4-BE49-F238E27FC236}">
                <a16:creationId xmlns:a16="http://schemas.microsoft.com/office/drawing/2014/main" id="{C44EB168-7157-6E49-8EEC-01AB9490F6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878B9F92-359C-2843-ACD9-88F57C9275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19EC7-E622-4549-81FA-631E3E4104DB}" type="slidenum">
              <a:rPr lang="en-US" smtClean="0"/>
              <a:t>‹Nº›</a:t>
            </a:fld>
            <a:endParaRPr lang="en-US"/>
          </a:p>
        </p:txBody>
      </p:sp>
    </p:spTree>
    <p:extLst>
      <p:ext uri="{BB962C8B-B14F-4D97-AF65-F5344CB8AC3E}">
        <p14:creationId xmlns:p14="http://schemas.microsoft.com/office/powerpoint/2010/main" val="1012384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www.cmar.csiro.au/"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rollingstone.com/politics/news/global-warmings-terrifying-new-math-20120719" TargetMode="Externa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10" name="Group 9">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 name="Freeform: Shape 30">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3"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6"/>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ítulo 1">
            <a:extLst>
              <a:ext uri="{FF2B5EF4-FFF2-40B4-BE49-F238E27FC236}">
                <a16:creationId xmlns:a16="http://schemas.microsoft.com/office/drawing/2014/main" id="{EC0A01F1-4CA3-3648-B1C9-D0481F10C11A}"/>
              </a:ext>
            </a:extLst>
          </p:cNvPr>
          <p:cNvSpPr>
            <a:spLocks noGrp="1"/>
          </p:cNvSpPr>
          <p:nvPr>
            <p:ph type="ctrTitle"/>
          </p:nvPr>
        </p:nvSpPr>
        <p:spPr>
          <a:xfrm>
            <a:off x="2436699" y="1599445"/>
            <a:ext cx="6959446" cy="1662475"/>
          </a:xfrm>
        </p:spPr>
        <p:txBody>
          <a:bodyPr>
            <a:normAutofit/>
          </a:bodyPr>
          <a:lstStyle/>
          <a:p>
            <a:r>
              <a:rPr lang="en-US" sz="5400" dirty="0">
                <a:solidFill>
                  <a:srgbClr val="FFFFFF"/>
                </a:solidFill>
              </a:rPr>
              <a:t>Environmental Justice</a:t>
            </a:r>
            <a:br>
              <a:rPr lang="en-US" sz="5400" dirty="0">
                <a:solidFill>
                  <a:srgbClr val="FFFFFF"/>
                </a:solidFill>
              </a:rPr>
            </a:br>
            <a:r>
              <a:rPr lang="en-US" sz="2800" dirty="0">
                <a:solidFill>
                  <a:srgbClr val="FFFFFF"/>
                </a:solidFill>
              </a:rPr>
              <a:t>&amp; Climate Change</a:t>
            </a:r>
          </a:p>
        </p:txBody>
      </p:sp>
      <p:sp>
        <p:nvSpPr>
          <p:cNvPr id="3" name="Subtítulo 2">
            <a:extLst>
              <a:ext uri="{FF2B5EF4-FFF2-40B4-BE49-F238E27FC236}">
                <a16:creationId xmlns:a16="http://schemas.microsoft.com/office/drawing/2014/main" id="{F48D07CC-3316-6044-8366-FF0FFDFBCF11}"/>
              </a:ext>
            </a:extLst>
          </p:cNvPr>
          <p:cNvSpPr>
            <a:spLocks noGrp="1"/>
          </p:cNvSpPr>
          <p:nvPr>
            <p:ph type="subTitle" idx="1"/>
          </p:nvPr>
        </p:nvSpPr>
        <p:spPr>
          <a:xfrm>
            <a:off x="3205656" y="3458238"/>
            <a:ext cx="5597408" cy="1522169"/>
          </a:xfrm>
        </p:spPr>
        <p:txBody>
          <a:bodyPr>
            <a:normAutofit fontScale="92500" lnSpcReduction="20000"/>
          </a:bodyPr>
          <a:lstStyle/>
          <a:p>
            <a:r>
              <a:rPr lang="es-AR" altLang="en-US" sz="1900" b="1" i="1" dirty="0">
                <a:solidFill>
                  <a:srgbClr val="FFFFFF"/>
                </a:solidFill>
              </a:rPr>
              <a:t>“</a:t>
            </a:r>
            <a:r>
              <a:rPr lang="en-US" altLang="en-US" sz="1900" b="1" i="1" dirty="0">
                <a:solidFill>
                  <a:srgbClr val="FFFFFF"/>
                </a:solidFill>
              </a:rPr>
              <a:t>It represents one of the principal challenges facing humanity in our day</a:t>
            </a:r>
          </a:p>
          <a:p>
            <a:r>
              <a:rPr lang="es-AR" altLang="en-US" sz="1900" b="1" i="1" dirty="0">
                <a:solidFill>
                  <a:srgbClr val="FFFFFF"/>
                </a:solidFill>
              </a:rPr>
              <a:t>(Laudato Si’ 25)”</a:t>
            </a:r>
          </a:p>
          <a:p>
            <a:r>
              <a:rPr lang="en-US" dirty="0">
                <a:solidFill>
                  <a:srgbClr val="FFFFFF"/>
                </a:solidFill>
              </a:rPr>
              <a:t>Fray Eduardo </a:t>
            </a:r>
            <a:r>
              <a:rPr lang="en-US" dirty="0" err="1">
                <a:solidFill>
                  <a:srgbClr val="FFFFFF"/>
                </a:solidFill>
              </a:rPr>
              <a:t>Agosta</a:t>
            </a:r>
            <a:r>
              <a:rPr lang="en-US" dirty="0">
                <a:solidFill>
                  <a:srgbClr val="FFFFFF"/>
                </a:solidFill>
              </a:rPr>
              <a:t> </a:t>
            </a:r>
            <a:r>
              <a:rPr lang="en-US" dirty="0" err="1">
                <a:solidFill>
                  <a:srgbClr val="FFFFFF"/>
                </a:solidFill>
              </a:rPr>
              <a:t>Scarel</a:t>
            </a:r>
            <a:r>
              <a:rPr lang="en-US" dirty="0">
                <a:solidFill>
                  <a:srgbClr val="FFFFFF"/>
                </a:solidFill>
              </a:rPr>
              <a:t>, O. </a:t>
            </a:r>
            <a:r>
              <a:rPr lang="en-US" dirty="0" err="1">
                <a:solidFill>
                  <a:srgbClr val="FFFFFF"/>
                </a:solidFill>
              </a:rPr>
              <a:t>Carm</a:t>
            </a:r>
            <a:r>
              <a:rPr lang="en-US" dirty="0">
                <a:solidFill>
                  <a:srgbClr val="FFFFFF"/>
                </a:solidFill>
              </a:rPr>
              <a:t>.</a:t>
            </a:r>
          </a:p>
          <a:p>
            <a:r>
              <a:rPr lang="en-US" sz="1900" dirty="0" err="1">
                <a:solidFill>
                  <a:srgbClr val="FFFFFF"/>
                </a:solidFill>
              </a:rPr>
              <a:t>eduardo.agosta@gmail.com</a:t>
            </a:r>
            <a:endParaRPr lang="en-US" sz="1900" dirty="0">
              <a:solidFill>
                <a:srgbClr val="FFFFFF"/>
              </a:solidFill>
            </a:endParaRPr>
          </a:p>
        </p:txBody>
      </p:sp>
      <p:pic>
        <p:nvPicPr>
          <p:cNvPr id="32" name="Shape 87" descr="Shape 87">
            <a:extLst>
              <a:ext uri="{FF2B5EF4-FFF2-40B4-BE49-F238E27FC236}">
                <a16:creationId xmlns:a16="http://schemas.microsoft.com/office/drawing/2014/main" id="{C6C4B426-9D98-5C43-9B3A-71268F7D444D}"/>
              </a:ext>
            </a:extLst>
          </p:cNvPr>
          <p:cNvPicPr>
            <a:picLocks noChangeAspect="1"/>
          </p:cNvPicPr>
          <p:nvPr/>
        </p:nvPicPr>
        <p:blipFill>
          <a:blip r:embed="rId2">
            <a:extLst/>
          </a:blip>
          <a:stretch>
            <a:fillRect/>
          </a:stretch>
        </p:blipFill>
        <p:spPr>
          <a:xfrm>
            <a:off x="9538225" y="5468586"/>
            <a:ext cx="1238251" cy="1238251"/>
          </a:xfrm>
          <a:prstGeom prst="rect">
            <a:avLst/>
          </a:prstGeom>
          <a:ln w="12700">
            <a:miter lim="400000"/>
          </a:ln>
        </p:spPr>
      </p:pic>
      <p:sp>
        <p:nvSpPr>
          <p:cNvPr id="4" name="CuadroTexto 3">
            <a:extLst>
              <a:ext uri="{FF2B5EF4-FFF2-40B4-BE49-F238E27FC236}">
                <a16:creationId xmlns:a16="http://schemas.microsoft.com/office/drawing/2014/main" id="{7AD40E4F-0804-4C4A-895B-19FA1BC6F0BE}"/>
              </a:ext>
            </a:extLst>
          </p:cNvPr>
          <p:cNvSpPr txBox="1"/>
          <p:nvPr/>
        </p:nvSpPr>
        <p:spPr>
          <a:xfrm>
            <a:off x="5538952" y="5265683"/>
            <a:ext cx="2834050" cy="646331"/>
          </a:xfrm>
          <a:prstGeom prst="rect">
            <a:avLst/>
          </a:prstGeom>
          <a:noFill/>
        </p:spPr>
        <p:txBody>
          <a:bodyPr wrap="square" rtlCol="0">
            <a:spAutoFit/>
          </a:bodyPr>
          <a:lstStyle/>
          <a:p>
            <a:pPr algn="ctr"/>
            <a:r>
              <a:rPr lang="en-US" dirty="0"/>
              <a:t>Notre Dame Seminary</a:t>
            </a:r>
          </a:p>
          <a:p>
            <a:pPr algn="ctr"/>
            <a:r>
              <a:rPr lang="en-US" dirty="0"/>
              <a:t>New Orleans, February 2019</a:t>
            </a:r>
          </a:p>
        </p:txBody>
      </p:sp>
    </p:spTree>
    <p:extLst>
      <p:ext uri="{BB962C8B-B14F-4D97-AF65-F5344CB8AC3E}">
        <p14:creationId xmlns:p14="http://schemas.microsoft.com/office/powerpoint/2010/main" val="65519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C34D581B-48E7-E54C-AF30-94915ECC2D7D}"/>
              </a:ext>
            </a:extLst>
          </p:cNvPr>
          <p:cNvSpPr>
            <a:spLocks noGrp="1"/>
          </p:cNvSpPr>
          <p:nvPr>
            <p:ph type="title"/>
          </p:nvPr>
        </p:nvSpPr>
        <p:spPr>
          <a:xfrm>
            <a:off x="4384039" y="365125"/>
            <a:ext cx="7164493" cy="1325563"/>
          </a:xfrm>
        </p:spPr>
        <p:txBody>
          <a:bodyPr>
            <a:normAutofit/>
          </a:bodyPr>
          <a:lstStyle/>
          <a:p>
            <a:r>
              <a:rPr lang="en-US" dirty="0"/>
              <a:t>Integral Ecology</a:t>
            </a:r>
          </a:p>
        </p:txBody>
      </p:sp>
      <p:pic>
        <p:nvPicPr>
          <p:cNvPr id="7" name="Graphic 6">
            <a:extLst>
              <a:ext uri="{FF2B5EF4-FFF2-40B4-BE49-F238E27FC236}">
                <a16:creationId xmlns:a16="http://schemas.microsoft.com/office/drawing/2014/main" id="{479F0DB8-51B3-43A6-9F5C-CAE4478ED2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60" y="1715781"/>
            <a:ext cx="3425957" cy="3425957"/>
          </a:xfrm>
          <a:prstGeom prst="rect">
            <a:avLst/>
          </a:prstGeom>
        </p:spPr>
      </p:pic>
      <p:sp>
        <p:nvSpPr>
          <p:cNvPr id="3" name="Marcador de contenido 2">
            <a:extLst>
              <a:ext uri="{FF2B5EF4-FFF2-40B4-BE49-F238E27FC236}">
                <a16:creationId xmlns:a16="http://schemas.microsoft.com/office/drawing/2014/main" id="{89E76E13-5347-6245-93AE-95F48EB68D1C}"/>
              </a:ext>
            </a:extLst>
          </p:cNvPr>
          <p:cNvSpPr>
            <a:spLocks noGrp="1"/>
          </p:cNvSpPr>
          <p:nvPr>
            <p:ph idx="1"/>
          </p:nvPr>
        </p:nvSpPr>
        <p:spPr>
          <a:xfrm>
            <a:off x="4387515" y="2022601"/>
            <a:ext cx="7161017" cy="4154361"/>
          </a:xfrm>
        </p:spPr>
        <p:txBody>
          <a:bodyPr>
            <a:normAutofit/>
          </a:bodyPr>
          <a:lstStyle/>
          <a:p>
            <a:pPr algn="just"/>
            <a:r>
              <a:rPr lang="en-US" sz="2400" dirty="0"/>
              <a:t>Francis offers a metaphorical understanding using the concept of “integral ecology” </a:t>
            </a:r>
          </a:p>
          <a:p>
            <a:pPr algn="just"/>
            <a:r>
              <a:rPr lang="en-US" sz="2400" dirty="0"/>
              <a:t>This demands new categories that go beyond: </a:t>
            </a:r>
          </a:p>
          <a:p>
            <a:pPr marL="0" indent="0" algn="ctr">
              <a:buNone/>
            </a:pPr>
            <a:r>
              <a:rPr lang="en-US" sz="3200" dirty="0"/>
              <a:t>“the language of mathematics, or of biology and connect us to the essence of what is human.” (LS 11). </a:t>
            </a:r>
          </a:p>
          <a:p>
            <a:pPr algn="just"/>
            <a:r>
              <a:rPr lang="en-US" sz="2400" dirty="0"/>
              <a:t>Francis is opening the door to the language of the spirit: </a:t>
            </a:r>
            <a:r>
              <a:rPr lang="en-US" sz="2400" i="1" dirty="0"/>
              <a:t>To the </a:t>
            </a:r>
            <a:r>
              <a:rPr lang="en-US" sz="2400" b="1" i="1" dirty="0"/>
              <a:t>Spirituality of Integral Ecology</a:t>
            </a:r>
            <a:r>
              <a:rPr lang="en-US" sz="2400" dirty="0"/>
              <a:t>.</a:t>
            </a:r>
            <a:r>
              <a:rPr lang="es-ES" sz="2400" dirty="0">
                <a:effectLst/>
              </a:rPr>
              <a:t> </a:t>
            </a:r>
            <a:endParaRPr lang="en-US" sz="2400" dirty="0"/>
          </a:p>
        </p:txBody>
      </p:sp>
      <p:sp>
        <p:nvSpPr>
          <p:cNvPr id="4" name="Marcador de número de diapositiva 3">
            <a:extLst>
              <a:ext uri="{FF2B5EF4-FFF2-40B4-BE49-F238E27FC236}">
                <a16:creationId xmlns:a16="http://schemas.microsoft.com/office/drawing/2014/main" id="{8B589623-7C44-5C45-9C39-295EA0D4300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2E36C04-F567-E84D-A198-8ED369DAD5B7}" type="slidenum">
              <a:rPr lang="en-US">
                <a:solidFill>
                  <a:schemeClr val="tx1">
                    <a:alpha val="80000"/>
                  </a:schemeClr>
                </a:solidFill>
              </a:rPr>
              <a:pPr>
                <a:spcAft>
                  <a:spcPts val="600"/>
                </a:spcAft>
              </a:pPr>
              <a:t>10</a:t>
            </a:fld>
            <a:endParaRPr lang="en-US">
              <a:solidFill>
                <a:schemeClr val="tx1">
                  <a:alpha val="80000"/>
                </a:schemeClr>
              </a:solidFill>
            </a:endParaRPr>
          </a:p>
        </p:txBody>
      </p:sp>
    </p:spTree>
    <p:extLst>
      <p:ext uri="{BB962C8B-B14F-4D97-AF65-F5344CB8AC3E}">
        <p14:creationId xmlns:p14="http://schemas.microsoft.com/office/powerpoint/2010/main" val="175604626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717F9D2C-FF67-E549-AD92-38614B16D830}"/>
              </a:ext>
            </a:extLst>
          </p:cNvPr>
          <p:cNvSpPr>
            <a:spLocks noGrp="1"/>
          </p:cNvSpPr>
          <p:nvPr>
            <p:ph type="title"/>
          </p:nvPr>
        </p:nvSpPr>
        <p:spPr>
          <a:xfrm>
            <a:off x="640079" y="2023236"/>
            <a:ext cx="3659777" cy="2820908"/>
          </a:xfrm>
        </p:spPr>
        <p:txBody>
          <a:bodyPr>
            <a:normAutofit/>
          </a:bodyPr>
          <a:lstStyle/>
          <a:p>
            <a:r>
              <a:rPr lang="en-US" sz="4000">
                <a:solidFill>
                  <a:srgbClr val="FFFFFF"/>
                </a:solidFill>
              </a:rPr>
              <a:t>SPIRITUALITY OF INTEGRAL ECOLOGY</a:t>
            </a:r>
          </a:p>
        </p:txBody>
      </p:sp>
      <p:sp>
        <p:nvSpPr>
          <p:cNvPr id="4" name="Marcador de número de diapositiva 3">
            <a:extLst>
              <a:ext uri="{FF2B5EF4-FFF2-40B4-BE49-F238E27FC236}">
                <a16:creationId xmlns:a16="http://schemas.microsoft.com/office/drawing/2014/main" id="{4F4056D3-29E2-EE49-8FFA-1CD6A3FD1DA6}"/>
              </a:ext>
            </a:extLst>
          </p:cNvPr>
          <p:cNvSpPr>
            <a:spLocks noGrp="1"/>
          </p:cNvSpPr>
          <p:nvPr>
            <p:ph type="sldNum" sz="quarter" idx="12"/>
          </p:nvPr>
        </p:nvSpPr>
        <p:spPr>
          <a:xfrm>
            <a:off x="10825930" y="6223702"/>
            <a:ext cx="570728" cy="314067"/>
          </a:xfrm>
        </p:spPr>
        <p:txBody>
          <a:bodyPr>
            <a:normAutofit/>
          </a:bodyPr>
          <a:lstStyle/>
          <a:p>
            <a:pPr>
              <a:spcAft>
                <a:spcPts val="600"/>
              </a:spcAft>
            </a:pPr>
            <a:fld id="{E2E36C04-F567-E84D-A198-8ED369DAD5B7}" type="slidenum">
              <a:rPr lang="en-US" sz="1000">
                <a:solidFill>
                  <a:srgbClr val="898989"/>
                </a:solidFill>
              </a:rPr>
              <a:pPr>
                <a:spcAft>
                  <a:spcPts val="600"/>
                </a:spcAft>
              </a:pPr>
              <a:t>11</a:t>
            </a:fld>
            <a:endParaRPr lang="en-US" sz="1000">
              <a:solidFill>
                <a:srgbClr val="898989"/>
              </a:solidFill>
            </a:endParaRPr>
          </a:p>
        </p:txBody>
      </p:sp>
      <p:graphicFrame>
        <p:nvGraphicFramePr>
          <p:cNvPr id="6" name="Marcador de contenido 2">
            <a:extLst>
              <a:ext uri="{FF2B5EF4-FFF2-40B4-BE49-F238E27FC236}">
                <a16:creationId xmlns:a16="http://schemas.microsoft.com/office/drawing/2014/main" id="{91F61648-A1B4-4937-809A-13E0A05BF892}"/>
              </a:ext>
            </a:extLst>
          </p:cNvPr>
          <p:cNvGraphicFramePr>
            <a:graphicFrameLocks noGrp="1"/>
          </p:cNvGraphicFramePr>
          <p:nvPr>
            <p:ph idx="1"/>
            <p:extLst>
              <p:ext uri="{D42A27DB-BD31-4B8C-83A1-F6EECF244321}">
                <p14:modId xmlns:p14="http://schemas.microsoft.com/office/powerpoint/2010/main" val="3910905242"/>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180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4" name="Group 33">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5" name="Rectangle 34">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ítulo 1">
            <a:extLst>
              <a:ext uri="{FF2B5EF4-FFF2-40B4-BE49-F238E27FC236}">
                <a16:creationId xmlns:a16="http://schemas.microsoft.com/office/drawing/2014/main" id="{8D649705-77D0-A64F-8B25-CA90C600D909}"/>
              </a:ext>
            </a:extLst>
          </p:cNvPr>
          <p:cNvSpPr>
            <a:spLocks noGrp="1"/>
          </p:cNvSpPr>
          <p:nvPr>
            <p:ph type="title"/>
          </p:nvPr>
        </p:nvSpPr>
        <p:spPr>
          <a:xfrm>
            <a:off x="904877" y="2415322"/>
            <a:ext cx="3451730" cy="2399869"/>
          </a:xfrm>
        </p:spPr>
        <p:txBody>
          <a:bodyPr>
            <a:normAutofit/>
          </a:bodyPr>
          <a:lstStyle/>
          <a:p>
            <a:pPr algn="ctr"/>
            <a:r>
              <a:rPr lang="en-US" sz="4000" dirty="0">
                <a:solidFill>
                  <a:srgbClr val="FFFFFF"/>
                </a:solidFill>
              </a:rPr>
              <a:t>Contemplation, horizon of Spirituality</a:t>
            </a:r>
          </a:p>
        </p:txBody>
      </p:sp>
      <p:sp>
        <p:nvSpPr>
          <p:cNvPr id="4" name="Marcador de número de diapositiva 3">
            <a:extLst>
              <a:ext uri="{FF2B5EF4-FFF2-40B4-BE49-F238E27FC236}">
                <a16:creationId xmlns:a16="http://schemas.microsoft.com/office/drawing/2014/main" id="{E93756C4-AAFB-C54F-96D0-A6693F9C50F4}"/>
              </a:ext>
            </a:extLst>
          </p:cNvPr>
          <p:cNvSpPr>
            <a:spLocks noGrp="1"/>
          </p:cNvSpPr>
          <p:nvPr>
            <p:ph type="sldNum" sz="quarter" idx="12"/>
          </p:nvPr>
        </p:nvSpPr>
        <p:spPr>
          <a:xfrm>
            <a:off x="10469880" y="320040"/>
            <a:ext cx="914400" cy="320040"/>
          </a:xfrm>
        </p:spPr>
        <p:txBody>
          <a:bodyPr>
            <a:normAutofit/>
          </a:bodyPr>
          <a:lstStyle/>
          <a:p>
            <a:pPr>
              <a:spcAft>
                <a:spcPts val="600"/>
              </a:spcAft>
            </a:pPr>
            <a:fld id="{E2E36C04-F567-E84D-A198-8ED369DAD5B7}" type="slidenum">
              <a:rPr lang="en-US">
                <a:solidFill>
                  <a:schemeClr val="tx1">
                    <a:lumMod val="50000"/>
                    <a:lumOff val="50000"/>
                  </a:schemeClr>
                </a:solidFill>
              </a:rPr>
              <a:pPr>
                <a:spcAft>
                  <a:spcPts val="600"/>
                </a:spcAft>
              </a:pPr>
              <a:t>12</a:t>
            </a:fld>
            <a:endParaRPr lang="en-US">
              <a:solidFill>
                <a:schemeClr val="tx1">
                  <a:lumMod val="50000"/>
                  <a:lumOff val="50000"/>
                </a:schemeClr>
              </a:solidFill>
            </a:endParaRPr>
          </a:p>
        </p:txBody>
      </p:sp>
      <p:sp>
        <p:nvSpPr>
          <p:cNvPr id="3" name="Marcador de contenido 2">
            <a:extLst>
              <a:ext uri="{FF2B5EF4-FFF2-40B4-BE49-F238E27FC236}">
                <a16:creationId xmlns:a16="http://schemas.microsoft.com/office/drawing/2014/main" id="{391D7922-F10C-D140-A45E-106FD7F8540E}"/>
              </a:ext>
            </a:extLst>
          </p:cNvPr>
          <p:cNvSpPr>
            <a:spLocks noGrp="1"/>
          </p:cNvSpPr>
          <p:nvPr>
            <p:ph idx="1"/>
          </p:nvPr>
        </p:nvSpPr>
        <p:spPr>
          <a:xfrm>
            <a:off x="5120640" y="804672"/>
            <a:ext cx="6281928" cy="5248656"/>
          </a:xfrm>
        </p:spPr>
        <p:txBody>
          <a:bodyPr anchor="ctr">
            <a:normAutofit/>
          </a:bodyPr>
          <a:lstStyle/>
          <a:p>
            <a:r>
              <a:rPr lang="en-US" sz="2000" dirty="0"/>
              <a:t>“Everything is interconnected, and this invites us to develop a spirituality of that global solidarity which flows from the mystery of the Trinity” (LS 240)</a:t>
            </a:r>
            <a:r>
              <a:rPr lang="es-ES" sz="2000" dirty="0"/>
              <a:t>.</a:t>
            </a:r>
            <a:endParaRPr lang="es-ES" sz="2000"/>
          </a:p>
          <a:p>
            <a:r>
              <a:rPr lang="en-US" sz="2000" dirty="0"/>
              <a:t>Contemplation is not a static dynamism, but the inner human space where spirituality expands upon creation. </a:t>
            </a:r>
            <a:endParaRPr lang="en-US" sz="2000"/>
          </a:p>
          <a:p>
            <a:r>
              <a:rPr lang="en-US" sz="2000" dirty="0"/>
              <a:t>The spiritual and the physical dimensions of reality can be regarded through the Trinitarian dynamism: </a:t>
            </a:r>
            <a:endParaRPr lang="en-US" sz="2000"/>
          </a:p>
          <a:p>
            <a:pPr marL="0" indent="0">
              <a:buNone/>
            </a:pPr>
            <a:r>
              <a:rPr lang="en-US" sz="2000" i="1" dirty="0"/>
              <a:t>The Divine Power, the Humanness and the (other) Created Things (both visible and invisible), in mutual interpenetration, being the Divine Power, the Spirit of God, the enveloping and sustaining source of reality.</a:t>
            </a:r>
            <a:r>
              <a:rPr lang="es-ES" sz="2000" i="1" dirty="0">
                <a:effectLst/>
              </a:rPr>
              <a:t> </a:t>
            </a:r>
            <a:endParaRPr lang="en-US" sz="2000" i="1"/>
          </a:p>
        </p:txBody>
      </p:sp>
      <p:sp>
        <p:nvSpPr>
          <p:cNvPr id="5" name="CuadroTexto 4">
            <a:extLst>
              <a:ext uri="{FF2B5EF4-FFF2-40B4-BE49-F238E27FC236}">
                <a16:creationId xmlns:a16="http://schemas.microsoft.com/office/drawing/2014/main" id="{FCA1ABE5-1847-7A47-9746-0ED0C8C90FE8}"/>
              </a:ext>
            </a:extLst>
          </p:cNvPr>
          <p:cNvSpPr txBox="1"/>
          <p:nvPr/>
        </p:nvSpPr>
        <p:spPr>
          <a:xfrm>
            <a:off x="3905251" y="5694363"/>
            <a:ext cx="3260047" cy="369332"/>
          </a:xfrm>
          <a:prstGeom prst="rect">
            <a:avLst/>
          </a:prstGeom>
          <a:noFill/>
        </p:spPr>
        <p:txBody>
          <a:bodyPr wrap="square" rtlCol="0">
            <a:spAutoFit/>
          </a:bodyPr>
          <a:lstStyle/>
          <a:p>
            <a:r>
              <a:rPr lang="en-US" dirty="0"/>
              <a:t>The oblivion of God</a:t>
            </a:r>
          </a:p>
        </p:txBody>
      </p:sp>
    </p:spTree>
    <p:extLst>
      <p:ext uri="{BB962C8B-B14F-4D97-AF65-F5344CB8AC3E}">
        <p14:creationId xmlns:p14="http://schemas.microsoft.com/office/powerpoint/2010/main" val="4226432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809290-6E55-AF4C-81C3-4A5D94C4D325}"/>
              </a:ext>
            </a:extLst>
          </p:cNvPr>
          <p:cNvSpPr>
            <a:spLocks noGrp="1"/>
          </p:cNvSpPr>
          <p:nvPr>
            <p:ph type="title"/>
          </p:nvPr>
        </p:nvSpPr>
        <p:spPr>
          <a:xfrm>
            <a:off x="1136428" y="627564"/>
            <a:ext cx="7474172" cy="1325563"/>
          </a:xfrm>
        </p:spPr>
        <p:txBody>
          <a:bodyPr>
            <a:normAutofit/>
          </a:bodyPr>
          <a:lstStyle/>
          <a:p>
            <a:r>
              <a:rPr lang="en-US"/>
              <a:t>Environment, space of contemplation</a:t>
            </a:r>
            <a:endParaRPr lang="en-US" dirty="0"/>
          </a:p>
        </p:txBody>
      </p:sp>
      <p:sp>
        <p:nvSpPr>
          <p:cNvPr id="3" name="Marcador de contenido 2">
            <a:extLst>
              <a:ext uri="{FF2B5EF4-FFF2-40B4-BE49-F238E27FC236}">
                <a16:creationId xmlns:a16="http://schemas.microsoft.com/office/drawing/2014/main" id="{C4EA0F73-8C05-8542-9D81-4CA04D39BEF0}"/>
              </a:ext>
            </a:extLst>
          </p:cNvPr>
          <p:cNvSpPr>
            <a:spLocks noGrp="1"/>
          </p:cNvSpPr>
          <p:nvPr>
            <p:ph idx="1"/>
          </p:nvPr>
        </p:nvSpPr>
        <p:spPr>
          <a:xfrm>
            <a:off x="434715" y="2652927"/>
            <a:ext cx="8175885" cy="3450613"/>
          </a:xfrm>
        </p:spPr>
        <p:txBody>
          <a:bodyPr anchor="ctr">
            <a:noAutofit/>
          </a:bodyPr>
          <a:lstStyle/>
          <a:p>
            <a:pPr algn="just"/>
            <a:r>
              <a:rPr lang="en-US" sz="2000" dirty="0"/>
              <a:t>#9: … </a:t>
            </a:r>
            <a:r>
              <a:rPr lang="en" sz="2000" dirty="0"/>
              <a:t>As Christians, we are also called “to accept the world as a sacrament of communion, as a way of sharing with God and our </a:t>
            </a:r>
            <a:r>
              <a:rPr lang="en" sz="2000" dirty="0" err="1"/>
              <a:t>neighbours</a:t>
            </a:r>
            <a:r>
              <a:rPr lang="en" sz="2000" dirty="0"/>
              <a:t> on a global scale. </a:t>
            </a:r>
            <a:r>
              <a:rPr lang="en" sz="2000" b="1" dirty="0"/>
              <a:t>It is our humble conviction that the divine and the human meet in the slightest detail in the seamless garment of God’s creation</a:t>
            </a:r>
            <a:r>
              <a:rPr lang="en" sz="2000" dirty="0"/>
              <a:t>, in the last speck of dust of our planet”… </a:t>
            </a:r>
          </a:p>
          <a:p>
            <a:pPr algn="just"/>
            <a:r>
              <a:rPr lang="en" sz="2000" dirty="0"/>
              <a:t>#11: … </a:t>
            </a:r>
            <a:r>
              <a:rPr lang="en" sz="2000" b="1" dirty="0"/>
              <a:t>If we approach nature and the environment without this openness to awe and wonder, if we no longer speak the language of fraternity and beauty in our relationship with the world</a:t>
            </a:r>
            <a:r>
              <a:rPr lang="en" sz="2000" dirty="0"/>
              <a:t>, our attitude will be that of masters, consumers, ruthless exploiters, unable to set limits on their immediate needs. By contrast, if we feel intimately united with all that exists, then </a:t>
            </a:r>
            <a:r>
              <a:rPr lang="en" sz="2000" b="1" dirty="0"/>
              <a:t>sobriety and care </a:t>
            </a:r>
            <a:r>
              <a:rPr lang="en" sz="2000" dirty="0"/>
              <a:t>will well up spontaneously…</a:t>
            </a:r>
          </a:p>
          <a:p>
            <a:pPr algn="just"/>
            <a:r>
              <a:rPr lang="en" sz="2000" dirty="0"/>
              <a:t>#84: …The entire material universe speaks of </a:t>
            </a:r>
            <a:r>
              <a:rPr lang="en" sz="2000" b="1" dirty="0"/>
              <a:t>God’s love</a:t>
            </a:r>
            <a:r>
              <a:rPr lang="en" sz="2000" dirty="0"/>
              <a:t>, his boundless affection for us. Soil, water, mountains: </a:t>
            </a:r>
            <a:r>
              <a:rPr lang="en" sz="2000" b="1" dirty="0"/>
              <a:t>everything is, as it were, a caress of God</a:t>
            </a:r>
            <a:r>
              <a:rPr lang="en" sz="2000" dirty="0"/>
              <a:t>…</a:t>
            </a:r>
            <a:endParaRPr lang="en-US" sz="20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BC9ACC3C-6D4C-461B-868D-CC27300C26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497193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CA250A7C-38F2-E146-8252-250493D36C58}"/>
              </a:ext>
            </a:extLst>
          </p:cNvPr>
          <p:cNvSpPr>
            <a:spLocks noGrp="1"/>
          </p:cNvSpPr>
          <p:nvPr>
            <p:ph type="title"/>
          </p:nvPr>
        </p:nvSpPr>
        <p:spPr>
          <a:xfrm>
            <a:off x="6096000" y="435430"/>
            <a:ext cx="4977976" cy="1454051"/>
          </a:xfrm>
        </p:spPr>
        <p:txBody>
          <a:bodyPr>
            <a:normAutofit/>
          </a:bodyPr>
          <a:lstStyle/>
          <a:p>
            <a:pPr algn="ctr"/>
            <a:r>
              <a:rPr lang="en-US" dirty="0">
                <a:solidFill>
                  <a:srgbClr val="000000"/>
                </a:solidFill>
              </a:rPr>
              <a:t>LS 83, the turning point</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descr="Imagen 3">
            <a:extLst>
              <a:ext uri="{FF2B5EF4-FFF2-40B4-BE49-F238E27FC236}">
                <a16:creationId xmlns:a16="http://schemas.microsoft.com/office/drawing/2014/main" id="{58C51CFA-2C4C-A649-92B7-4C83D5A27C59}"/>
              </a:ext>
            </a:extLst>
          </p:cNvPr>
          <p:cNvPicPr>
            <a:picLocks noChangeAspect="1"/>
          </p:cNvPicPr>
          <p:nvPr/>
        </p:nvPicPr>
        <p:blipFill rotWithShape="1">
          <a:blip r:embed="rId3">
            <a:alphaModFix/>
            <a:extLst/>
          </a:blip>
          <a:srcRect t="4209" r="1" b="4209"/>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Marcador de contenido 2">
            <a:extLst>
              <a:ext uri="{FF2B5EF4-FFF2-40B4-BE49-F238E27FC236}">
                <a16:creationId xmlns:a16="http://schemas.microsoft.com/office/drawing/2014/main" id="{080F5677-25D8-F446-8EBB-FA28F447B51E}"/>
              </a:ext>
            </a:extLst>
          </p:cNvPr>
          <p:cNvSpPr>
            <a:spLocks noGrp="1"/>
          </p:cNvSpPr>
          <p:nvPr>
            <p:ph idx="1"/>
          </p:nvPr>
        </p:nvSpPr>
        <p:spPr>
          <a:xfrm>
            <a:off x="5506743" y="2190621"/>
            <a:ext cx="6152700" cy="4347148"/>
          </a:xfrm>
        </p:spPr>
        <p:txBody>
          <a:bodyPr anchor="ctr">
            <a:normAutofit/>
          </a:bodyPr>
          <a:lstStyle/>
          <a:p>
            <a:pPr marL="0" indent="0" algn="just">
              <a:buNone/>
            </a:pPr>
            <a:r>
              <a:rPr lang="en-US" sz="2000" dirty="0">
                <a:solidFill>
                  <a:srgbClr val="000000"/>
                </a:solidFill>
              </a:rPr>
              <a:t>“The ultimate destiny of the universe is in the fullness of God, which has already been attained by the risen Christ, the measure of the maturity of all things. Here we can add yet another argument for rejecting every tyrannical and irresponsible domination of human beings over other creatures. </a:t>
            </a:r>
            <a:r>
              <a:rPr lang="en-US" sz="2000" b="1" dirty="0">
                <a:solidFill>
                  <a:srgbClr val="000000"/>
                </a:solidFill>
              </a:rPr>
              <a:t>The ultimate purpose of other creatures is not to be found in us. Rather, all creatures are moving forward with us and through us towards a common point of arrival, which is God, in that transcendent fullness where the risen Christ embraces and illumines all things.</a:t>
            </a:r>
            <a:r>
              <a:rPr lang="en-US" sz="2000" dirty="0">
                <a:solidFill>
                  <a:srgbClr val="000000"/>
                </a:solidFill>
              </a:rPr>
              <a:t> </a:t>
            </a:r>
          </a:p>
          <a:p>
            <a:pPr marL="0" indent="0" algn="just">
              <a:buNone/>
            </a:pPr>
            <a:r>
              <a:rPr lang="en-US" sz="2000" dirty="0">
                <a:solidFill>
                  <a:srgbClr val="000000"/>
                </a:solidFill>
              </a:rPr>
              <a:t>Human beings, endowed with </a:t>
            </a:r>
            <a:r>
              <a:rPr lang="en-US" sz="2000" b="1" dirty="0">
                <a:solidFill>
                  <a:srgbClr val="000000"/>
                </a:solidFill>
              </a:rPr>
              <a:t>intelligence and love</a:t>
            </a:r>
            <a:r>
              <a:rPr lang="en-US" sz="2000" dirty="0">
                <a:solidFill>
                  <a:srgbClr val="000000"/>
                </a:solidFill>
              </a:rPr>
              <a:t>, and drawn by the fullness of Christ, are called to lead all creatures back to their Creator.”</a:t>
            </a:r>
            <a:endParaRPr lang="es-ES" sz="2000" dirty="0">
              <a:solidFill>
                <a:srgbClr val="000000"/>
              </a:solidFill>
            </a:endParaRPr>
          </a:p>
          <a:p>
            <a:endParaRPr lang="en-US" sz="1700" dirty="0">
              <a:solidFill>
                <a:srgbClr val="000000"/>
              </a:solidFill>
            </a:endParaRPr>
          </a:p>
        </p:txBody>
      </p:sp>
      <p:sp>
        <p:nvSpPr>
          <p:cNvPr id="5" name="Marcador de número de diapositiva 4">
            <a:extLst>
              <a:ext uri="{FF2B5EF4-FFF2-40B4-BE49-F238E27FC236}">
                <a16:creationId xmlns:a16="http://schemas.microsoft.com/office/drawing/2014/main" id="{D9CDC688-8975-D044-B771-7E4AA2BCB1EB}"/>
              </a:ext>
            </a:extLst>
          </p:cNvPr>
          <p:cNvSpPr>
            <a:spLocks noGrp="1"/>
          </p:cNvSpPr>
          <p:nvPr>
            <p:ph type="sldNum" sz="quarter" idx="12"/>
          </p:nvPr>
        </p:nvSpPr>
        <p:spPr>
          <a:xfrm>
            <a:off x="10825930" y="6223702"/>
            <a:ext cx="570728" cy="314067"/>
          </a:xfrm>
        </p:spPr>
        <p:txBody>
          <a:bodyPr>
            <a:normAutofit/>
          </a:bodyPr>
          <a:lstStyle/>
          <a:p>
            <a:pPr>
              <a:spcAft>
                <a:spcPts val="600"/>
              </a:spcAft>
            </a:pPr>
            <a:fld id="{E2E36C04-F567-E84D-A198-8ED369DAD5B7}" type="slidenum">
              <a:rPr lang="en-US" sz="1100">
                <a:solidFill>
                  <a:srgbClr val="898989"/>
                </a:solidFill>
              </a:rPr>
              <a:pPr>
                <a:spcAft>
                  <a:spcPts val="600"/>
                </a:spcAft>
              </a:pPr>
              <a:t>14</a:t>
            </a:fld>
            <a:endParaRPr lang="en-US" sz="1100">
              <a:solidFill>
                <a:srgbClr val="898989"/>
              </a:solidFill>
            </a:endParaRPr>
          </a:p>
        </p:txBody>
      </p:sp>
    </p:spTree>
    <p:extLst>
      <p:ext uri="{BB962C8B-B14F-4D97-AF65-F5344CB8AC3E}">
        <p14:creationId xmlns:p14="http://schemas.microsoft.com/office/powerpoint/2010/main" val="617177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FEE70E-48D2-8244-A327-ECF218CB140A}"/>
              </a:ext>
            </a:extLst>
          </p:cNvPr>
          <p:cNvSpPr>
            <a:spLocks noGrp="1"/>
          </p:cNvSpPr>
          <p:nvPr>
            <p:ph type="title"/>
          </p:nvPr>
        </p:nvSpPr>
        <p:spPr>
          <a:xfrm>
            <a:off x="6094105" y="802955"/>
            <a:ext cx="4977976" cy="1454051"/>
          </a:xfrm>
        </p:spPr>
        <p:txBody>
          <a:bodyPr>
            <a:normAutofit/>
          </a:bodyPr>
          <a:lstStyle/>
          <a:p>
            <a:r>
              <a:rPr lang="en-US" sz="3700">
                <a:solidFill>
                  <a:srgbClr val="000000"/>
                </a:solidFill>
              </a:rPr>
              <a:t>Integral Ecology, a paradigm of relationships</a:t>
            </a:r>
          </a:p>
        </p:txBody>
      </p:sp>
      <p:pic>
        <p:nvPicPr>
          <p:cNvPr id="7" name="Graphic 6">
            <a:extLst>
              <a:ext uri="{FF2B5EF4-FFF2-40B4-BE49-F238E27FC236}">
                <a16:creationId xmlns:a16="http://schemas.microsoft.com/office/drawing/2014/main" id="{167ADC8C-967C-4837-8C41-23B1809219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19" y="1529980"/>
            <a:ext cx="3620021" cy="3620021"/>
          </a:xfrm>
          <a:prstGeom prst="rect">
            <a:avLst/>
          </a:prstGeom>
        </p:spPr>
      </p:pic>
      <p:sp>
        <p:nvSpPr>
          <p:cNvPr id="3" name="Marcador de contenido 2">
            <a:extLst>
              <a:ext uri="{FF2B5EF4-FFF2-40B4-BE49-F238E27FC236}">
                <a16:creationId xmlns:a16="http://schemas.microsoft.com/office/drawing/2014/main" id="{6F577DC6-BA62-FC4C-9AF3-F26DC7A51769}"/>
              </a:ext>
            </a:extLst>
          </p:cNvPr>
          <p:cNvSpPr>
            <a:spLocks noGrp="1"/>
          </p:cNvSpPr>
          <p:nvPr>
            <p:ph idx="1"/>
          </p:nvPr>
        </p:nvSpPr>
        <p:spPr>
          <a:xfrm>
            <a:off x="5649686" y="2421682"/>
            <a:ext cx="5418466" cy="3639289"/>
          </a:xfrm>
        </p:spPr>
        <p:txBody>
          <a:bodyPr anchor="ctr">
            <a:normAutofit/>
          </a:bodyPr>
          <a:lstStyle/>
          <a:p>
            <a:pPr algn="just"/>
            <a:r>
              <a:rPr lang="en-US" sz="2000" dirty="0">
                <a:solidFill>
                  <a:srgbClr val="000000"/>
                </a:solidFill>
              </a:rPr>
              <a:t>Integral ecology should not be simply assumed as a spirituality. </a:t>
            </a:r>
          </a:p>
          <a:p>
            <a:pPr algn="just"/>
            <a:r>
              <a:rPr lang="en-US" sz="2000" dirty="0">
                <a:solidFill>
                  <a:srgbClr val="000000"/>
                </a:solidFill>
              </a:rPr>
              <a:t>Francis poses us into a new understanding of human relationship with Nature. </a:t>
            </a:r>
          </a:p>
          <a:p>
            <a:pPr algn="just"/>
            <a:r>
              <a:rPr lang="en-US" sz="2000" dirty="0">
                <a:solidFill>
                  <a:srgbClr val="000000"/>
                </a:solidFill>
              </a:rPr>
              <a:t>He wants us to pass </a:t>
            </a:r>
            <a:r>
              <a:rPr lang="en-US" sz="2000" i="1" dirty="0">
                <a:solidFill>
                  <a:srgbClr val="000000"/>
                </a:solidFill>
              </a:rPr>
              <a:t>from an image of the human being as a sovereign ruler over the rest of creation, to another paradigm of a universal intimate Family</a:t>
            </a:r>
            <a:r>
              <a:rPr lang="en-US" sz="2000" dirty="0">
                <a:solidFill>
                  <a:srgbClr val="000000"/>
                </a:solidFill>
              </a:rPr>
              <a:t> – </a:t>
            </a:r>
          </a:p>
          <a:p>
            <a:pPr algn="just"/>
            <a:r>
              <a:rPr lang="en-US" sz="2000" dirty="0">
                <a:solidFill>
                  <a:srgbClr val="000000"/>
                </a:solidFill>
              </a:rPr>
              <a:t>In solidarity with weak and marginalized people and living beings in danger of extinction.</a:t>
            </a:r>
            <a:r>
              <a:rPr lang="es-ES" sz="2000" dirty="0">
                <a:solidFill>
                  <a:srgbClr val="000000"/>
                </a:solidFill>
                <a:effectLst/>
              </a:rPr>
              <a:t> </a:t>
            </a:r>
            <a:endParaRPr lang="en-US" sz="2000" dirty="0">
              <a:solidFill>
                <a:srgbClr val="000000"/>
              </a:solidFill>
            </a:endParaRPr>
          </a:p>
        </p:txBody>
      </p:sp>
      <p:sp>
        <p:nvSpPr>
          <p:cNvPr id="4" name="Marcador de número de diapositiva 3">
            <a:extLst>
              <a:ext uri="{FF2B5EF4-FFF2-40B4-BE49-F238E27FC236}">
                <a16:creationId xmlns:a16="http://schemas.microsoft.com/office/drawing/2014/main" id="{6C9900C3-CFFF-EB46-9467-303601684E8B}"/>
              </a:ext>
            </a:extLst>
          </p:cNvPr>
          <p:cNvSpPr>
            <a:spLocks noGrp="1"/>
          </p:cNvSpPr>
          <p:nvPr>
            <p:ph type="sldNum" sz="quarter" idx="12"/>
          </p:nvPr>
        </p:nvSpPr>
        <p:spPr/>
        <p:txBody>
          <a:bodyPr/>
          <a:lstStyle/>
          <a:p>
            <a:fld id="{E2E36C04-F567-E84D-A198-8ED369DAD5B7}" type="slidenum">
              <a:rPr lang="en-US" smtClean="0"/>
              <a:t>15</a:t>
            </a:fld>
            <a:endParaRPr lang="en-US"/>
          </a:p>
        </p:txBody>
      </p:sp>
    </p:spTree>
    <p:extLst>
      <p:ext uri="{BB962C8B-B14F-4D97-AF65-F5344CB8AC3E}">
        <p14:creationId xmlns:p14="http://schemas.microsoft.com/office/powerpoint/2010/main" val="2916212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104BACF-E2F9-1E4B-B216-59C96C7C8123}"/>
              </a:ext>
            </a:extLst>
          </p:cNvPr>
          <p:cNvSpPr>
            <a:spLocks noGrp="1"/>
          </p:cNvSpPr>
          <p:nvPr>
            <p:ph type="title"/>
          </p:nvPr>
        </p:nvSpPr>
        <p:spPr>
          <a:xfrm>
            <a:off x="943277" y="712269"/>
            <a:ext cx="3370998" cy="5502264"/>
          </a:xfrm>
        </p:spPr>
        <p:txBody>
          <a:bodyPr>
            <a:normAutofit/>
          </a:bodyPr>
          <a:lstStyle/>
          <a:p>
            <a:r>
              <a:rPr lang="en-US" sz="3700" dirty="0">
                <a:solidFill>
                  <a:srgbClr val="FFFFFF"/>
                </a:solidFill>
              </a:rPr>
              <a:t>The new paradigm</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36D1A6FD-196D-794A-AE53-3770DE88321C}"/>
              </a:ext>
            </a:extLst>
          </p:cNvPr>
          <p:cNvSpPr>
            <a:spLocks noGrp="1"/>
          </p:cNvSpPr>
          <p:nvPr>
            <p:ph type="sldNum" sz="quarter" idx="12"/>
          </p:nvPr>
        </p:nvSpPr>
        <p:spPr>
          <a:xfrm>
            <a:off x="8610600" y="6356350"/>
            <a:ext cx="2743200" cy="365125"/>
          </a:xfrm>
        </p:spPr>
        <p:txBody>
          <a:bodyPr>
            <a:normAutofit/>
          </a:bodyPr>
          <a:lstStyle/>
          <a:p>
            <a:pPr>
              <a:spcAft>
                <a:spcPts val="600"/>
              </a:spcAft>
            </a:pPr>
            <a:fld id="{E2E36C04-F567-E84D-A198-8ED369DAD5B7}" type="slidenum">
              <a:rPr lang="en-US">
                <a:solidFill>
                  <a:schemeClr val="tx1"/>
                </a:solidFill>
              </a:rPr>
              <a:pPr>
                <a:spcAft>
                  <a:spcPts val="600"/>
                </a:spcAft>
              </a:pPr>
              <a:t>16</a:t>
            </a:fld>
            <a:endParaRPr lang="en-US">
              <a:solidFill>
                <a:schemeClr val="tx1"/>
              </a:solidFill>
            </a:endParaRPr>
          </a:p>
        </p:txBody>
      </p:sp>
      <p:graphicFrame>
        <p:nvGraphicFramePr>
          <p:cNvPr id="5" name="Marcador de contenido 2">
            <a:extLst>
              <a:ext uri="{FF2B5EF4-FFF2-40B4-BE49-F238E27FC236}">
                <a16:creationId xmlns:a16="http://schemas.microsoft.com/office/drawing/2014/main" id="{A27AF482-BC8F-4C28-B4E5-472494BBE426}"/>
              </a:ext>
            </a:extLst>
          </p:cNvPr>
          <p:cNvGraphicFramePr>
            <a:graphicFrameLocks noGrp="1"/>
          </p:cNvGraphicFramePr>
          <p:nvPr>
            <p:ph idx="1"/>
            <p:extLst>
              <p:ext uri="{D42A27DB-BD31-4B8C-83A1-F6EECF244321}">
                <p14:modId xmlns:p14="http://schemas.microsoft.com/office/powerpoint/2010/main" val="264205509"/>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9752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C7DC16-D6C1-1440-9B65-8689EAFD8F4C}"/>
              </a:ext>
            </a:extLst>
          </p:cNvPr>
          <p:cNvSpPr>
            <a:spLocks noGrp="1"/>
          </p:cNvSpPr>
          <p:nvPr>
            <p:ph type="title"/>
          </p:nvPr>
        </p:nvSpPr>
        <p:spPr>
          <a:xfrm>
            <a:off x="863029" y="1012004"/>
            <a:ext cx="3416158" cy="4795408"/>
          </a:xfrm>
        </p:spPr>
        <p:txBody>
          <a:bodyPr>
            <a:normAutofit/>
          </a:bodyPr>
          <a:lstStyle/>
          <a:p>
            <a:r>
              <a:rPr lang="en-US" dirty="0"/>
              <a:t>Convictions of faith to heal the Planet</a:t>
            </a:r>
          </a:p>
        </p:txBody>
      </p:sp>
      <p:graphicFrame>
        <p:nvGraphicFramePr>
          <p:cNvPr id="5" name="Marcador de contenido 2">
            <a:extLst>
              <a:ext uri="{FF2B5EF4-FFF2-40B4-BE49-F238E27FC236}">
                <a16:creationId xmlns:a16="http://schemas.microsoft.com/office/drawing/2014/main" id="{D41ED354-F03B-498E-A2BF-71FB5D30C9BC}"/>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a:extLst>
              <a:ext uri="{FF2B5EF4-FFF2-40B4-BE49-F238E27FC236}">
                <a16:creationId xmlns:a16="http://schemas.microsoft.com/office/drawing/2014/main" id="{39790281-9179-454F-8897-25680DB38454}"/>
              </a:ext>
            </a:extLst>
          </p:cNvPr>
          <p:cNvSpPr>
            <a:spLocks noGrp="1"/>
          </p:cNvSpPr>
          <p:nvPr>
            <p:ph type="sldNum" sz="quarter" idx="12"/>
          </p:nvPr>
        </p:nvSpPr>
        <p:spPr/>
        <p:txBody>
          <a:bodyPr/>
          <a:lstStyle/>
          <a:p>
            <a:fld id="{E2E36C04-F567-E84D-A198-8ED369DAD5B7}" type="slidenum">
              <a:rPr lang="en-US" smtClean="0"/>
              <a:t>17</a:t>
            </a:fld>
            <a:endParaRPr lang="en-US"/>
          </a:p>
        </p:txBody>
      </p:sp>
    </p:spTree>
    <p:extLst>
      <p:ext uri="{BB962C8B-B14F-4D97-AF65-F5344CB8AC3E}">
        <p14:creationId xmlns:p14="http://schemas.microsoft.com/office/powerpoint/2010/main" val="3988746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696B63-29B1-2647-B117-4D2AB62C7104}"/>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Need of Mysticism</a:t>
            </a:r>
          </a:p>
        </p:txBody>
      </p:sp>
      <p:sp>
        <p:nvSpPr>
          <p:cNvPr id="3" name="Marcador de contenido 2">
            <a:extLst>
              <a:ext uri="{FF2B5EF4-FFF2-40B4-BE49-F238E27FC236}">
                <a16:creationId xmlns:a16="http://schemas.microsoft.com/office/drawing/2014/main" id="{6E35DE94-7AA0-9B41-B190-4307797CCE00}"/>
              </a:ext>
            </a:extLst>
          </p:cNvPr>
          <p:cNvSpPr>
            <a:spLocks noGrp="1"/>
          </p:cNvSpPr>
          <p:nvPr>
            <p:ph idx="1"/>
          </p:nvPr>
        </p:nvSpPr>
        <p:spPr>
          <a:xfrm>
            <a:off x="4976031" y="963877"/>
            <a:ext cx="6377769" cy="4930246"/>
          </a:xfrm>
        </p:spPr>
        <p:txBody>
          <a:bodyPr anchor="ctr">
            <a:normAutofit/>
          </a:bodyPr>
          <a:lstStyle/>
          <a:p>
            <a:r>
              <a:rPr lang="en-US" sz="2400"/>
              <a:t>LS 25: «When someone does not learn to stop to perceive and value the beautiful, it is not strange that everything becomes for him an object of unscrupulous use and abuse»</a:t>
            </a:r>
          </a:p>
        </p:txBody>
      </p:sp>
      <p:sp>
        <p:nvSpPr>
          <p:cNvPr id="4" name="Marcador de número de diapositiva 3">
            <a:extLst>
              <a:ext uri="{FF2B5EF4-FFF2-40B4-BE49-F238E27FC236}">
                <a16:creationId xmlns:a16="http://schemas.microsoft.com/office/drawing/2014/main" id="{9964C488-6524-FF41-8BD4-0FF5D54F4003}"/>
              </a:ext>
            </a:extLst>
          </p:cNvPr>
          <p:cNvSpPr>
            <a:spLocks noGrp="1"/>
          </p:cNvSpPr>
          <p:nvPr>
            <p:ph type="sldNum" sz="quarter" idx="12"/>
          </p:nvPr>
        </p:nvSpPr>
        <p:spPr/>
        <p:txBody>
          <a:bodyPr/>
          <a:lstStyle/>
          <a:p>
            <a:fld id="{E2E36C04-F567-E84D-A198-8ED369DAD5B7}" type="slidenum">
              <a:rPr lang="en-US" smtClean="0"/>
              <a:t>18</a:t>
            </a:fld>
            <a:endParaRPr lang="en-US"/>
          </a:p>
        </p:txBody>
      </p:sp>
    </p:spTree>
    <p:extLst>
      <p:ext uri="{BB962C8B-B14F-4D97-AF65-F5344CB8AC3E}">
        <p14:creationId xmlns:p14="http://schemas.microsoft.com/office/powerpoint/2010/main" val="2874083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5E0642-490D-AA4D-9354-365DBE1C2AB3}"/>
              </a:ext>
            </a:extLst>
          </p:cNvPr>
          <p:cNvPicPr>
            <a:picLocks noChangeAspect="1"/>
          </p:cNvPicPr>
          <p:nvPr/>
        </p:nvPicPr>
        <p:blipFill rotWithShape="1">
          <a:blip r:embed="rId2">
            <a:alphaModFix/>
            <a:extLst/>
          </a:blip>
          <a:srcRect b="14133"/>
          <a:stretch/>
        </p:blipFill>
        <p:spPr>
          <a:xfrm>
            <a:off x="5797543" y="10"/>
            <a:ext cx="6394152" cy="6857990"/>
          </a:xfrm>
          <a:prstGeom prst="rect">
            <a:avLst/>
          </a:prstGeom>
        </p:spPr>
      </p:pic>
      <p:pic>
        <p:nvPicPr>
          <p:cNvPr id="11"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CF07FEC2-0DD3-6547-BC83-906C80A004B1}"/>
              </a:ext>
            </a:extLst>
          </p:cNvPr>
          <p:cNvSpPr>
            <a:spLocks noGrp="1"/>
          </p:cNvSpPr>
          <p:nvPr>
            <p:ph type="title"/>
          </p:nvPr>
        </p:nvSpPr>
        <p:spPr>
          <a:xfrm>
            <a:off x="804998" y="798445"/>
            <a:ext cx="4803636" cy="1311664"/>
          </a:xfrm>
        </p:spPr>
        <p:txBody>
          <a:bodyPr>
            <a:normAutofit/>
          </a:bodyPr>
          <a:lstStyle/>
          <a:p>
            <a:r>
              <a:rPr lang="en-US">
                <a:solidFill>
                  <a:srgbClr val="000000"/>
                </a:solidFill>
              </a:rPr>
              <a:t>Chapter 1, LS: the Sate of the Earth</a:t>
            </a:r>
          </a:p>
        </p:txBody>
      </p:sp>
      <p:sp>
        <p:nvSpPr>
          <p:cNvPr id="3" name="Marcador de contenido 2">
            <a:extLst>
              <a:ext uri="{FF2B5EF4-FFF2-40B4-BE49-F238E27FC236}">
                <a16:creationId xmlns:a16="http://schemas.microsoft.com/office/drawing/2014/main" id="{905BCE34-1582-9949-8D38-E168D0E028B0}"/>
              </a:ext>
            </a:extLst>
          </p:cNvPr>
          <p:cNvSpPr>
            <a:spLocks noGrp="1"/>
          </p:cNvSpPr>
          <p:nvPr>
            <p:ph idx="1"/>
          </p:nvPr>
        </p:nvSpPr>
        <p:spPr>
          <a:xfrm>
            <a:off x="804997" y="2272143"/>
            <a:ext cx="4706803" cy="3788830"/>
          </a:xfrm>
        </p:spPr>
        <p:txBody>
          <a:bodyPr anchor="ctr">
            <a:normAutofit/>
          </a:bodyPr>
          <a:lstStyle/>
          <a:p>
            <a:r>
              <a:rPr lang="en-US" sz="2000" b="1" dirty="0">
                <a:solidFill>
                  <a:srgbClr val="000000"/>
                </a:solidFill>
              </a:rPr>
              <a:t>To see: through the tools of Science</a:t>
            </a:r>
          </a:p>
          <a:p>
            <a:r>
              <a:rPr lang="en-US" sz="2000" dirty="0">
                <a:solidFill>
                  <a:srgbClr val="000000"/>
                </a:solidFill>
              </a:rPr>
              <a:t>To judge</a:t>
            </a:r>
          </a:p>
          <a:p>
            <a:r>
              <a:rPr lang="en-US" sz="2000" dirty="0">
                <a:solidFill>
                  <a:srgbClr val="000000"/>
                </a:solidFill>
              </a:rPr>
              <a:t>To act</a:t>
            </a:r>
          </a:p>
        </p:txBody>
      </p:sp>
    </p:spTree>
    <p:extLst>
      <p:ext uri="{BB962C8B-B14F-4D97-AF65-F5344CB8AC3E}">
        <p14:creationId xmlns:p14="http://schemas.microsoft.com/office/powerpoint/2010/main" val="1488108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75"/>
          <p:cNvSpPr txBox="1">
            <a:spLocks noGrp="1"/>
          </p:cNvSpPr>
          <p:nvPr>
            <p:ph type="body" sz="half" idx="1"/>
          </p:nvPr>
        </p:nvSpPr>
        <p:spPr>
          <a:xfrm>
            <a:off x="6586000" y="965599"/>
            <a:ext cx="5116000" cy="4926800"/>
          </a:xfrm>
          <a:prstGeom prst="rect">
            <a:avLst/>
          </a:prstGeom>
        </p:spPr>
        <p:txBody>
          <a:bodyPr anchor="ctr"/>
          <a:lstStyle/>
          <a:p>
            <a:pPr marL="761981" indent="-457189" algn="l">
              <a:lnSpc>
                <a:spcPct val="115000"/>
              </a:lnSpc>
              <a:spcBef>
                <a:spcPts val="2133"/>
              </a:spcBef>
              <a:buClr>
                <a:srgbClr val="FFFFFF"/>
              </a:buClr>
              <a:buSzPct val="100000"/>
              <a:buAutoNum type="arabicParenR"/>
              <a:defRPr sz="1800">
                <a:solidFill>
                  <a:srgbClr val="FFFFFF"/>
                </a:solidFill>
              </a:defRPr>
            </a:pPr>
            <a:r>
              <a:rPr lang="es-ES" dirty="0" err="1"/>
              <a:t>What</a:t>
            </a:r>
            <a:r>
              <a:rPr lang="es-ES" dirty="0"/>
              <a:t> </a:t>
            </a:r>
            <a:r>
              <a:rPr lang="es-ES" dirty="0" err="1"/>
              <a:t>is</a:t>
            </a:r>
            <a:r>
              <a:rPr lang="es-ES" dirty="0"/>
              <a:t> (</a:t>
            </a:r>
            <a:r>
              <a:rPr lang="es-ES" dirty="0" err="1"/>
              <a:t>not</a:t>
            </a:r>
            <a:r>
              <a:rPr lang="es-ES" dirty="0"/>
              <a:t>) </a:t>
            </a:r>
            <a:r>
              <a:rPr lang="es-ES" dirty="0" err="1"/>
              <a:t>the</a:t>
            </a:r>
            <a:r>
              <a:rPr lang="es-ES" dirty="0"/>
              <a:t> </a:t>
            </a:r>
            <a:r>
              <a:rPr lang="es-ES" dirty="0" err="1"/>
              <a:t>Encyclical</a:t>
            </a:r>
            <a:endParaRPr dirty="0"/>
          </a:p>
          <a:p>
            <a:pPr marL="761981" indent="-457189" algn="l">
              <a:lnSpc>
                <a:spcPct val="115000"/>
              </a:lnSpc>
              <a:spcBef>
                <a:spcPts val="2133"/>
              </a:spcBef>
              <a:buClr>
                <a:srgbClr val="FFFFFF"/>
              </a:buClr>
              <a:buSzPct val="100000"/>
              <a:buAutoNum type="arabicParenR"/>
              <a:defRPr sz="1800">
                <a:solidFill>
                  <a:srgbClr val="FFFFFF"/>
                </a:solidFill>
              </a:defRPr>
            </a:pPr>
            <a:r>
              <a:rPr lang="es-ES" dirty="0" err="1"/>
              <a:t>Climate</a:t>
            </a:r>
            <a:r>
              <a:rPr lang="es-ES" dirty="0"/>
              <a:t> </a:t>
            </a:r>
            <a:r>
              <a:rPr lang="es-ES" dirty="0" err="1"/>
              <a:t>Change</a:t>
            </a:r>
            <a:endParaRPr dirty="0"/>
          </a:p>
          <a:p>
            <a:pPr marL="761981" indent="-457189" algn="l">
              <a:lnSpc>
                <a:spcPct val="115000"/>
              </a:lnSpc>
              <a:spcBef>
                <a:spcPts val="2133"/>
              </a:spcBef>
              <a:buClr>
                <a:srgbClr val="FFFFFF"/>
              </a:buClr>
              <a:buSzPct val="100000"/>
              <a:buAutoNum type="arabicParenR"/>
              <a:defRPr sz="1800">
                <a:solidFill>
                  <a:srgbClr val="FFFFFF"/>
                </a:solidFill>
              </a:defRPr>
            </a:pPr>
            <a:r>
              <a:rPr lang="es-ES" dirty="0" err="1"/>
              <a:t>What</a:t>
            </a:r>
            <a:r>
              <a:rPr lang="es-ES" dirty="0"/>
              <a:t> to do.</a:t>
            </a:r>
            <a:endParaRPr dirty="0"/>
          </a:p>
        </p:txBody>
      </p:sp>
      <p:sp>
        <p:nvSpPr>
          <p:cNvPr id="130" name="Rectángulo 1"/>
          <p:cNvSpPr txBox="1"/>
          <p:nvPr/>
        </p:nvSpPr>
        <p:spPr>
          <a:xfrm>
            <a:off x="6859405" y="397958"/>
            <a:ext cx="2708217" cy="748988"/>
          </a:xfrm>
          <a:prstGeom prst="rect">
            <a:avLst/>
          </a:prstGeom>
          <a:ln w="12700">
            <a:miter lim="400000"/>
          </a:ln>
          <a:extLst>
            <a:ext uri="{C572A759-6A51-4108-AA02-DFA0A04FC94B}">
              <ma14:wrappingTextBoxFlag xmlns:ma14="http://schemas.microsoft.com/office/mac/drawingml/2011/main" xmlns="" val="1"/>
            </a:ext>
          </a:extLst>
        </p:spPr>
        <p:txBody>
          <a:bodyPr lIns="60959" rIns="60959">
            <a:spAutoFit/>
          </a:bodyPr>
          <a:lstStyle>
            <a:lvl1pPr>
              <a:defRPr sz="3200">
                <a:solidFill>
                  <a:srgbClr val="FFFFFF"/>
                </a:solidFill>
              </a:defRPr>
            </a:lvl1pPr>
          </a:lstStyle>
          <a:p>
            <a:r>
              <a:rPr lang="es-ES" sz="4267" dirty="0" err="1"/>
              <a:t>Goals</a:t>
            </a:r>
            <a:endParaRPr sz="4267" dirty="0"/>
          </a:p>
        </p:txBody>
      </p:sp>
      <p:pic>
        <p:nvPicPr>
          <p:cNvPr id="131" name="Picture 4" descr="Picture 4"/>
          <p:cNvPicPr>
            <a:picLocks noChangeAspect="1"/>
          </p:cNvPicPr>
          <p:nvPr/>
        </p:nvPicPr>
        <p:blipFill>
          <a:blip r:embed="rId2">
            <a:extLst/>
          </a:blip>
          <a:stretch>
            <a:fillRect/>
          </a:stretch>
        </p:blipFill>
        <p:spPr>
          <a:xfrm>
            <a:off x="1191341" y="192437"/>
            <a:ext cx="3945811" cy="6473127"/>
          </a:xfrm>
          <a:prstGeom prst="rect">
            <a:avLst/>
          </a:prstGeom>
          <a:ln w="12700">
            <a:miter lim="400000"/>
          </a:ln>
        </p:spPr>
      </p:pic>
    </p:spTree>
    <p:extLst>
      <p:ext uri="{BB962C8B-B14F-4D97-AF65-F5344CB8AC3E}">
        <p14:creationId xmlns:p14="http://schemas.microsoft.com/office/powerpoint/2010/main" val="85573004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7" descr="Picture 7"/>
          <p:cNvPicPr>
            <a:picLocks noChangeAspect="1"/>
          </p:cNvPicPr>
          <p:nvPr/>
        </p:nvPicPr>
        <p:blipFill>
          <a:blip r:embed="rId2">
            <a:extLst/>
          </a:blip>
          <a:stretch>
            <a:fillRect/>
          </a:stretch>
        </p:blipFill>
        <p:spPr>
          <a:xfrm>
            <a:off x="4085967" y="1062841"/>
            <a:ext cx="3581401" cy="3300415"/>
          </a:xfrm>
          <a:prstGeom prst="rect">
            <a:avLst/>
          </a:prstGeom>
          <a:ln w="12700">
            <a:miter lim="400000"/>
          </a:ln>
        </p:spPr>
      </p:pic>
      <p:sp>
        <p:nvSpPr>
          <p:cNvPr id="170" name="4 CuadroTexto"/>
          <p:cNvSpPr txBox="1"/>
          <p:nvPr/>
        </p:nvSpPr>
        <p:spPr>
          <a:xfrm>
            <a:off x="4017964" y="55759"/>
            <a:ext cx="3581401" cy="502573"/>
          </a:xfrm>
          <a:prstGeom prst="rect">
            <a:avLst/>
          </a:prstGeom>
          <a:gradFill>
            <a:gsLst>
              <a:gs pos="0">
                <a:srgbClr val="3782FF"/>
              </a:gs>
              <a:gs pos="100000">
                <a:srgbClr val="B9CAFF"/>
              </a:gs>
            </a:gsLst>
            <a:lin ang="16200000"/>
          </a:gradFill>
          <a:ln>
            <a:solidFill>
              <a:srgbClr val="3C81F3"/>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60959" rIns="60959">
            <a:spAutoFit/>
          </a:bodyPr>
          <a:lstStyle/>
          <a:p>
            <a:pPr algn="ctr">
              <a:defRPr sz="1000">
                <a:solidFill>
                  <a:srgbClr val="FFFFFF"/>
                </a:solidFill>
              </a:defRPr>
            </a:pPr>
            <a:r>
              <a:rPr lang="en" sz="1333" dirty="0"/>
              <a:t>GROWTH OF THE WORLD POPULATION INEQUALITY (80% / 25%, wealth and equity)</a:t>
            </a:r>
            <a:endParaRPr sz="1333" dirty="0"/>
          </a:p>
        </p:txBody>
      </p:sp>
      <p:sp>
        <p:nvSpPr>
          <p:cNvPr id="171" name="5 CuadroTexto"/>
          <p:cNvSpPr txBox="1"/>
          <p:nvPr/>
        </p:nvSpPr>
        <p:spPr>
          <a:xfrm>
            <a:off x="706055" y="2275759"/>
            <a:ext cx="2920860" cy="502573"/>
          </a:xfrm>
          <a:prstGeom prst="rect">
            <a:avLst/>
          </a:prstGeom>
          <a:gradFill>
            <a:gsLst>
              <a:gs pos="0">
                <a:srgbClr val="3782FF"/>
              </a:gs>
              <a:gs pos="100000">
                <a:srgbClr val="B9CAFF"/>
              </a:gs>
            </a:gsLst>
            <a:lin ang="16200000"/>
          </a:gra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60959" rIns="60959">
            <a:spAutoFit/>
          </a:bodyPr>
          <a:lstStyle/>
          <a:p>
            <a:pPr algn="ctr">
              <a:defRPr sz="1000">
                <a:solidFill>
                  <a:srgbClr val="FFFFFF"/>
                </a:solidFill>
              </a:defRPr>
            </a:pPr>
            <a:r>
              <a:rPr lang="en" sz="1333" dirty="0"/>
              <a:t>Climate change</a:t>
            </a:r>
          </a:p>
          <a:p>
            <a:pPr algn="ctr">
              <a:defRPr sz="1000">
                <a:solidFill>
                  <a:srgbClr val="FFFFFF"/>
                </a:solidFill>
              </a:defRPr>
            </a:pPr>
            <a:r>
              <a:rPr lang="en" sz="1333" dirty="0"/>
              <a:t>(700/500/400 ppm, uncertainty)</a:t>
            </a:r>
            <a:endParaRPr sz="1333" dirty="0"/>
          </a:p>
        </p:txBody>
      </p:sp>
      <p:sp>
        <p:nvSpPr>
          <p:cNvPr id="172" name="6 Flecha abajo"/>
          <p:cNvSpPr/>
          <p:nvPr/>
        </p:nvSpPr>
        <p:spPr>
          <a:xfrm>
            <a:off x="5628481" y="1058502"/>
            <a:ext cx="360364" cy="647701"/>
          </a:xfrm>
          <a:custGeom>
            <a:avLst/>
            <a:gdLst/>
            <a:ahLst/>
            <a:cxnLst>
              <a:cxn ang="0">
                <a:pos x="wd2" y="hd2"/>
              </a:cxn>
              <a:cxn ang="5400000">
                <a:pos x="wd2" y="hd2"/>
              </a:cxn>
              <a:cxn ang="10800000">
                <a:pos x="wd2" y="hd2"/>
              </a:cxn>
              <a:cxn ang="16200000">
                <a:pos x="wd2" y="hd2"/>
              </a:cxn>
            </a:cxnLst>
            <a:rect l="0" t="0" r="r" b="b"/>
            <a:pathLst>
              <a:path w="21600" h="21600" extrusionOk="0">
                <a:moveTo>
                  <a:pt x="0" y="15591"/>
                </a:moveTo>
                <a:lnTo>
                  <a:pt x="5400" y="15591"/>
                </a:lnTo>
                <a:lnTo>
                  <a:pt x="5400" y="0"/>
                </a:lnTo>
                <a:lnTo>
                  <a:pt x="16200" y="0"/>
                </a:lnTo>
                <a:lnTo>
                  <a:pt x="16200" y="15591"/>
                </a:lnTo>
                <a:lnTo>
                  <a:pt x="21600" y="15591"/>
                </a:lnTo>
                <a:lnTo>
                  <a:pt x="10800" y="21600"/>
                </a:lnTo>
                <a:close/>
              </a:path>
            </a:pathLst>
          </a:custGeom>
          <a:solidFill>
            <a:srgbClr val="FF0000"/>
          </a:solidFill>
          <a:ln w="25400">
            <a:solidFill>
              <a:srgbClr val="FF0000"/>
            </a:solidFill>
          </a:ln>
        </p:spPr>
        <p:txBody>
          <a:bodyPr lIns="60959" rIns="60959" anchor="ctr"/>
          <a:lstStyle/>
          <a:p>
            <a:pPr algn="ctr">
              <a:defRPr sz="1000">
                <a:solidFill>
                  <a:srgbClr val="FFFFFF"/>
                </a:solidFill>
              </a:defRPr>
            </a:pPr>
            <a:endParaRPr sz="1333"/>
          </a:p>
        </p:txBody>
      </p:sp>
      <p:sp>
        <p:nvSpPr>
          <p:cNvPr id="173" name="8 CuadroTexto"/>
          <p:cNvSpPr txBox="1"/>
          <p:nvPr/>
        </p:nvSpPr>
        <p:spPr>
          <a:xfrm>
            <a:off x="4251130" y="5112846"/>
            <a:ext cx="3347953" cy="502573"/>
          </a:xfrm>
          <a:prstGeom prst="rect">
            <a:avLst/>
          </a:prstGeom>
          <a:gradFill>
            <a:gsLst>
              <a:gs pos="0">
                <a:srgbClr val="3782FF"/>
              </a:gs>
              <a:gs pos="100000">
                <a:srgbClr val="B9CAFF"/>
              </a:gs>
            </a:gsLst>
            <a:lin ang="16200000"/>
          </a:gra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60959" rIns="60959">
            <a:spAutoFit/>
          </a:bodyPr>
          <a:lstStyle/>
          <a:p>
            <a:pPr algn="ctr">
              <a:defRPr sz="1000">
                <a:solidFill>
                  <a:srgbClr val="FFFFFF"/>
                </a:solidFill>
              </a:defRPr>
            </a:pPr>
            <a:r>
              <a:rPr lang="en" sz="1333" dirty="0"/>
              <a:t>Energy shortage/depletion</a:t>
            </a:r>
          </a:p>
          <a:p>
            <a:pPr algn="ctr">
              <a:defRPr sz="1000">
                <a:solidFill>
                  <a:srgbClr val="FFFFFF"/>
                </a:solidFill>
              </a:defRPr>
            </a:pPr>
            <a:r>
              <a:rPr lang="en" sz="1333" dirty="0"/>
              <a:t>(Decoupled prosperity of CO2)</a:t>
            </a:r>
            <a:endParaRPr sz="1333" dirty="0"/>
          </a:p>
        </p:txBody>
      </p:sp>
      <p:sp>
        <p:nvSpPr>
          <p:cNvPr id="174" name="9 Flecha derecha"/>
          <p:cNvSpPr/>
          <p:nvPr/>
        </p:nvSpPr>
        <p:spPr>
          <a:xfrm>
            <a:off x="3626913" y="2536101"/>
            <a:ext cx="701676" cy="358776"/>
          </a:xfrm>
          <a:prstGeom prst="rightArrow">
            <a:avLst>
              <a:gd name="adj1" fmla="val 50000"/>
              <a:gd name="adj2" fmla="val 50000"/>
            </a:avLst>
          </a:prstGeom>
          <a:solidFill>
            <a:srgbClr val="FF0000"/>
          </a:solidFill>
          <a:ln w="25400">
            <a:solidFill>
              <a:srgbClr val="FF0000"/>
            </a:solidFill>
          </a:ln>
        </p:spPr>
        <p:txBody>
          <a:bodyPr lIns="60959" rIns="60959" anchor="ctr"/>
          <a:lstStyle/>
          <a:p>
            <a:pPr algn="ctr">
              <a:defRPr sz="1000">
                <a:solidFill>
                  <a:srgbClr val="FFFFFF"/>
                </a:solidFill>
              </a:defRPr>
            </a:pPr>
            <a:endParaRPr sz="1333"/>
          </a:p>
        </p:txBody>
      </p:sp>
      <p:sp>
        <p:nvSpPr>
          <p:cNvPr id="175" name="10 CuadroTexto"/>
          <p:cNvSpPr txBox="1"/>
          <p:nvPr/>
        </p:nvSpPr>
        <p:spPr>
          <a:xfrm>
            <a:off x="8036707" y="2414257"/>
            <a:ext cx="2704600" cy="502573"/>
          </a:xfrm>
          <a:prstGeom prst="rect">
            <a:avLst/>
          </a:prstGeom>
          <a:gradFill>
            <a:gsLst>
              <a:gs pos="0">
                <a:srgbClr val="3782FF"/>
              </a:gs>
              <a:gs pos="100000">
                <a:srgbClr val="B9CAFF"/>
              </a:gs>
            </a:gsLst>
            <a:lin ang="16200000"/>
          </a:gradFill>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 val="1"/>
            </a:ext>
          </a:extLst>
        </p:spPr>
        <p:txBody>
          <a:bodyPr lIns="60959" rIns="60959">
            <a:spAutoFit/>
          </a:bodyPr>
          <a:lstStyle/>
          <a:p>
            <a:pPr algn="ctr">
              <a:defRPr sz="1000">
                <a:solidFill>
                  <a:srgbClr val="FFFFFF"/>
                </a:solidFill>
              </a:defRPr>
            </a:pPr>
            <a:r>
              <a:rPr lang="en" sz="1333" dirty="0"/>
              <a:t>Biodiversity loss</a:t>
            </a:r>
          </a:p>
          <a:p>
            <a:pPr algn="ctr">
              <a:defRPr sz="1000">
                <a:solidFill>
                  <a:srgbClr val="FFFFFF"/>
                </a:solidFill>
              </a:defRPr>
            </a:pPr>
            <a:r>
              <a:rPr lang="en" sz="1333" dirty="0"/>
              <a:t>(plus 40% already lost)</a:t>
            </a:r>
            <a:endParaRPr sz="1333" dirty="0"/>
          </a:p>
        </p:txBody>
      </p:sp>
      <p:sp>
        <p:nvSpPr>
          <p:cNvPr id="176" name="11 Flecha arriba"/>
          <p:cNvSpPr/>
          <p:nvPr/>
        </p:nvSpPr>
        <p:spPr>
          <a:xfrm>
            <a:off x="5714742" y="4296889"/>
            <a:ext cx="323852" cy="719140"/>
          </a:xfrm>
          <a:custGeom>
            <a:avLst/>
            <a:gdLst/>
            <a:ahLst/>
            <a:cxnLst>
              <a:cxn ang="0">
                <a:pos x="wd2" y="hd2"/>
              </a:cxn>
              <a:cxn ang="5400000">
                <a:pos x="wd2" y="hd2"/>
              </a:cxn>
              <a:cxn ang="10800000">
                <a:pos x="wd2" y="hd2"/>
              </a:cxn>
              <a:cxn ang="16200000">
                <a:pos x="wd2" y="hd2"/>
              </a:cxn>
            </a:cxnLst>
            <a:rect l="0" t="0" r="r" b="b"/>
            <a:pathLst>
              <a:path w="21600" h="21600" extrusionOk="0">
                <a:moveTo>
                  <a:pt x="0" y="4864"/>
                </a:moveTo>
                <a:lnTo>
                  <a:pt x="10800" y="0"/>
                </a:lnTo>
                <a:lnTo>
                  <a:pt x="21600" y="4864"/>
                </a:lnTo>
                <a:lnTo>
                  <a:pt x="16200" y="4864"/>
                </a:lnTo>
                <a:lnTo>
                  <a:pt x="16200" y="21600"/>
                </a:lnTo>
                <a:lnTo>
                  <a:pt x="5400" y="21600"/>
                </a:lnTo>
                <a:lnTo>
                  <a:pt x="5400" y="4864"/>
                </a:lnTo>
                <a:close/>
              </a:path>
            </a:pathLst>
          </a:custGeom>
          <a:solidFill>
            <a:srgbClr val="FF0000"/>
          </a:solidFill>
          <a:ln w="25400">
            <a:solidFill>
              <a:srgbClr val="FF0000"/>
            </a:solidFill>
          </a:ln>
        </p:spPr>
        <p:txBody>
          <a:bodyPr lIns="60959" rIns="60959" anchor="ctr"/>
          <a:lstStyle/>
          <a:p>
            <a:pPr algn="ctr">
              <a:defRPr sz="1000">
                <a:solidFill>
                  <a:srgbClr val="FFFFFF"/>
                </a:solidFill>
              </a:defRPr>
            </a:pPr>
            <a:endParaRPr sz="1333"/>
          </a:p>
        </p:txBody>
      </p:sp>
      <p:sp>
        <p:nvSpPr>
          <p:cNvPr id="177" name="12 Flecha izquierda"/>
          <p:cNvSpPr/>
          <p:nvPr/>
        </p:nvSpPr>
        <p:spPr>
          <a:xfrm>
            <a:off x="7287106" y="2603017"/>
            <a:ext cx="684213" cy="325439"/>
          </a:xfrm>
          <a:prstGeom prst="leftArrow">
            <a:avLst>
              <a:gd name="adj1" fmla="val 50000"/>
              <a:gd name="adj2" fmla="val 50000"/>
            </a:avLst>
          </a:prstGeom>
          <a:solidFill>
            <a:srgbClr val="FF0000"/>
          </a:solidFill>
          <a:ln w="25400">
            <a:solidFill>
              <a:srgbClr val="FF0000"/>
            </a:solidFill>
          </a:ln>
        </p:spPr>
        <p:txBody>
          <a:bodyPr lIns="60959" rIns="60959" anchor="ctr"/>
          <a:lstStyle/>
          <a:p>
            <a:pPr algn="ctr">
              <a:defRPr sz="1000">
                <a:solidFill>
                  <a:srgbClr val="FFFFFF"/>
                </a:solidFill>
              </a:defRPr>
            </a:pPr>
            <a:endParaRPr sz="1333"/>
          </a:p>
        </p:txBody>
      </p:sp>
      <p:sp>
        <p:nvSpPr>
          <p:cNvPr id="2" name="Rectángulo 1">
            <a:extLst>
              <a:ext uri="{FF2B5EF4-FFF2-40B4-BE49-F238E27FC236}">
                <a16:creationId xmlns:a16="http://schemas.microsoft.com/office/drawing/2014/main" id="{C3D1D854-DC51-4949-908A-738FDD770474}"/>
              </a:ext>
            </a:extLst>
          </p:cNvPr>
          <p:cNvSpPr/>
          <p:nvPr/>
        </p:nvSpPr>
        <p:spPr>
          <a:xfrm>
            <a:off x="6096000" y="584478"/>
            <a:ext cx="4894545" cy="307777"/>
          </a:xfrm>
          <a:prstGeom prst="rect">
            <a:avLst/>
          </a:prstGeom>
        </p:spPr>
        <p:txBody>
          <a:bodyPr wrap="none">
            <a:spAutoFit/>
          </a:bodyPr>
          <a:lstStyle/>
          <a:p>
            <a:r>
              <a:rPr lang="en" sz="1400" b="0" i="1" dirty="0">
                <a:solidFill>
                  <a:srgbClr val="000000"/>
                </a:solidFill>
                <a:effectLst/>
                <a:latin typeface="Tahoma" panose="020B0604030504040204" pitchFamily="34" charset="0"/>
              </a:rPr>
              <a:t>Inequity affects not only individuals but entire countries, LS</a:t>
            </a:r>
            <a:endParaRPr lang="en-US" sz="1400" i="1" dirty="0"/>
          </a:p>
        </p:txBody>
      </p:sp>
      <p:sp>
        <p:nvSpPr>
          <p:cNvPr id="3" name="Rectángulo 2">
            <a:extLst>
              <a:ext uri="{FF2B5EF4-FFF2-40B4-BE49-F238E27FC236}">
                <a16:creationId xmlns:a16="http://schemas.microsoft.com/office/drawing/2014/main" id="{9F6B3A62-8AA7-1A43-A292-AA377E6065EE}"/>
              </a:ext>
            </a:extLst>
          </p:cNvPr>
          <p:cNvSpPr/>
          <p:nvPr/>
        </p:nvSpPr>
        <p:spPr>
          <a:xfrm>
            <a:off x="7971319" y="3054917"/>
            <a:ext cx="4025348" cy="954107"/>
          </a:xfrm>
          <a:prstGeom prst="rect">
            <a:avLst/>
          </a:prstGeom>
        </p:spPr>
        <p:txBody>
          <a:bodyPr wrap="square">
            <a:spAutoFit/>
          </a:bodyPr>
          <a:lstStyle/>
          <a:p>
            <a:r>
              <a:rPr lang="en" sz="1400" b="0" i="1" dirty="0">
                <a:solidFill>
                  <a:srgbClr val="000000"/>
                </a:solidFill>
                <a:effectLst/>
                <a:latin typeface="Tahoma" panose="020B0604030504040204" pitchFamily="34" charset="0"/>
              </a:rPr>
              <a:t>The great majority become extinct for reasons related to human activity. Because of us, thousands of species will no longer give glory to God by their very existence, LS</a:t>
            </a:r>
            <a:endParaRPr lang="en-US" sz="1400" i="1" dirty="0"/>
          </a:p>
        </p:txBody>
      </p:sp>
      <p:sp>
        <p:nvSpPr>
          <p:cNvPr id="4" name="Rectángulo 3">
            <a:extLst>
              <a:ext uri="{FF2B5EF4-FFF2-40B4-BE49-F238E27FC236}">
                <a16:creationId xmlns:a16="http://schemas.microsoft.com/office/drawing/2014/main" id="{83AAE987-2B19-5E4D-956B-40602899BFBD}"/>
              </a:ext>
            </a:extLst>
          </p:cNvPr>
          <p:cNvSpPr/>
          <p:nvPr/>
        </p:nvSpPr>
        <p:spPr>
          <a:xfrm>
            <a:off x="4803755" y="6011912"/>
            <a:ext cx="6096000" cy="523220"/>
          </a:xfrm>
          <a:prstGeom prst="rect">
            <a:avLst/>
          </a:prstGeom>
        </p:spPr>
        <p:txBody>
          <a:bodyPr>
            <a:spAutoFit/>
          </a:bodyPr>
          <a:lstStyle/>
          <a:p>
            <a:r>
              <a:rPr lang="en" sz="1400" b="0" i="1" dirty="0">
                <a:solidFill>
                  <a:srgbClr val="000000"/>
                </a:solidFill>
                <a:effectLst/>
                <a:latin typeface="Tahoma" panose="020B0604030504040204" pitchFamily="34" charset="0"/>
              </a:rPr>
              <a:t>substituting for fossil fuels and developing sources of renewable energy. Worldwide there is minimal access to clean and renewable energy. LS</a:t>
            </a:r>
            <a:endParaRPr lang="en-US" sz="1400" i="1" dirty="0"/>
          </a:p>
        </p:txBody>
      </p:sp>
      <p:sp>
        <p:nvSpPr>
          <p:cNvPr id="5" name="Rectángulo 4">
            <a:extLst>
              <a:ext uri="{FF2B5EF4-FFF2-40B4-BE49-F238E27FC236}">
                <a16:creationId xmlns:a16="http://schemas.microsoft.com/office/drawing/2014/main" id="{BB2E5C71-457E-AF4B-9BD5-20192F94C256}"/>
              </a:ext>
            </a:extLst>
          </p:cNvPr>
          <p:cNvSpPr/>
          <p:nvPr/>
        </p:nvSpPr>
        <p:spPr>
          <a:xfrm>
            <a:off x="284921" y="2987668"/>
            <a:ext cx="3223592" cy="523220"/>
          </a:xfrm>
          <a:prstGeom prst="rect">
            <a:avLst/>
          </a:prstGeom>
        </p:spPr>
        <p:txBody>
          <a:bodyPr wrap="square">
            <a:spAutoFit/>
          </a:bodyPr>
          <a:lstStyle/>
          <a:p>
            <a:r>
              <a:rPr lang="en-US" altLang="en-US" sz="1400" i="1" dirty="0">
                <a:solidFill>
                  <a:schemeClr val="tx1">
                    <a:lumMod val="95000"/>
                    <a:lumOff val="5000"/>
                  </a:schemeClr>
                </a:solidFill>
              </a:rPr>
              <a:t>It represents one of the principal challenges facing humanity in our day, LS</a:t>
            </a:r>
            <a:endParaRPr lang="en-US" sz="1400" dirty="0">
              <a:solidFill>
                <a:schemeClr val="tx1">
                  <a:lumMod val="95000"/>
                  <a:lumOff val="5000"/>
                </a:schemeClr>
              </a:solidFill>
            </a:endParaRPr>
          </a:p>
        </p:txBody>
      </p:sp>
      <p:sp>
        <p:nvSpPr>
          <p:cNvPr id="6" name="Rectángulo 5">
            <a:extLst>
              <a:ext uri="{FF2B5EF4-FFF2-40B4-BE49-F238E27FC236}">
                <a16:creationId xmlns:a16="http://schemas.microsoft.com/office/drawing/2014/main" id="{D62D3F19-3679-AF41-935A-B0CF16DB5787}"/>
              </a:ext>
            </a:extLst>
          </p:cNvPr>
          <p:cNvSpPr/>
          <p:nvPr/>
        </p:nvSpPr>
        <p:spPr>
          <a:xfrm>
            <a:off x="422919" y="4635792"/>
            <a:ext cx="2947595" cy="954107"/>
          </a:xfrm>
          <a:prstGeom prst="rect">
            <a:avLst/>
          </a:prstGeom>
        </p:spPr>
        <p:txBody>
          <a:bodyPr wrap="square">
            <a:spAutoFit/>
          </a:bodyPr>
          <a:lstStyle/>
          <a:p>
            <a:r>
              <a:rPr lang="en-US" sz="2800" b="1" dirty="0">
                <a:solidFill>
                  <a:srgbClr val="FF0000"/>
                </a:solidFill>
              </a:rPr>
              <a:t>Ecological crisis is a human matter</a:t>
            </a:r>
          </a:p>
        </p:txBody>
      </p:sp>
      <p:sp>
        <p:nvSpPr>
          <p:cNvPr id="7" name="Marcador de número de diapositiva 6">
            <a:extLst>
              <a:ext uri="{FF2B5EF4-FFF2-40B4-BE49-F238E27FC236}">
                <a16:creationId xmlns:a16="http://schemas.microsoft.com/office/drawing/2014/main" id="{F686AB06-07A5-2642-8EC8-1A50B711074A}"/>
              </a:ext>
            </a:extLst>
          </p:cNvPr>
          <p:cNvSpPr>
            <a:spLocks noGrp="1"/>
          </p:cNvSpPr>
          <p:nvPr>
            <p:ph type="sldNum" sz="quarter" idx="12"/>
          </p:nvPr>
        </p:nvSpPr>
        <p:spPr/>
        <p:txBody>
          <a:bodyPr/>
          <a:lstStyle/>
          <a:p>
            <a:fld id="{E2E36C04-F567-E84D-A198-8ED369DAD5B7}" type="slidenum">
              <a:rPr lang="en-US" smtClean="0"/>
              <a:t>20</a:t>
            </a:fld>
            <a:endParaRPr lang="en-US"/>
          </a:p>
        </p:txBody>
      </p:sp>
    </p:spTree>
    <p:extLst>
      <p:ext uri="{BB962C8B-B14F-4D97-AF65-F5344CB8AC3E}">
        <p14:creationId xmlns:p14="http://schemas.microsoft.com/office/powerpoint/2010/main" val="38741569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 name="Freeform: Shape 186">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hape 86"/>
          <p:cNvSpPr txBox="1">
            <a:spLocks noGrp="1"/>
          </p:cNvSpPr>
          <p:nvPr>
            <p:ph type="title"/>
          </p:nvPr>
        </p:nvSpPr>
        <p:spPr>
          <a:xfrm>
            <a:off x="838200" y="5529884"/>
            <a:ext cx="7719381" cy="1096331"/>
          </a:xfrm>
          <a:prstGeom prst="rect">
            <a:avLst/>
          </a:prstGeom>
        </p:spPr>
        <p:txBody>
          <a:bodyPr vert="horz" lIns="91440" tIns="45720" rIns="91440" bIns="45720" rtlCol="0" anchor="ctr">
            <a:normAutofit/>
          </a:bodyPr>
          <a:lstStyle/>
          <a:p>
            <a:pPr algn="l"/>
            <a:r>
              <a:rPr lang="en-US" sz="4400" kern="1200">
                <a:solidFill>
                  <a:schemeClr val="tx1"/>
                </a:solidFill>
                <a:latin typeface="+mj-lt"/>
                <a:ea typeface="+mj-ea"/>
                <a:cs typeface="+mj-cs"/>
              </a:rPr>
              <a:t>The Earth, finite place</a:t>
            </a:r>
          </a:p>
        </p:txBody>
      </p:sp>
      <p:sp>
        <p:nvSpPr>
          <p:cNvPr id="189" name="Freeform: Shape 188">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82" name="Shape 87">
            <a:extLst>
              <a:ext uri="{FF2B5EF4-FFF2-40B4-BE49-F238E27FC236}">
                <a16:creationId xmlns:a16="http://schemas.microsoft.com/office/drawing/2014/main" id="{2056C605-C13E-44D7-83AD-F150A482C423}"/>
              </a:ext>
            </a:extLst>
          </p:cNvPr>
          <p:cNvGraphicFramePr/>
          <p:nvPr>
            <p:extLst>
              <p:ext uri="{D42A27DB-BD31-4B8C-83A1-F6EECF244321}">
                <p14:modId xmlns:p14="http://schemas.microsoft.com/office/powerpoint/2010/main" val="4034953066"/>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332492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 name="Freeform: Shape 186">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hape 86"/>
          <p:cNvSpPr txBox="1">
            <a:spLocks noGrp="1"/>
          </p:cNvSpPr>
          <p:nvPr>
            <p:ph type="title"/>
          </p:nvPr>
        </p:nvSpPr>
        <p:spPr>
          <a:xfrm>
            <a:off x="838200" y="5529884"/>
            <a:ext cx="7719381" cy="1096331"/>
          </a:xfrm>
          <a:prstGeom prst="rect">
            <a:avLst/>
          </a:prstGeom>
        </p:spPr>
        <p:txBody>
          <a:bodyPr vert="horz" lIns="91440" tIns="45720" rIns="91440" bIns="45720" rtlCol="0" anchor="ctr">
            <a:normAutofit/>
          </a:bodyPr>
          <a:lstStyle/>
          <a:p>
            <a:pPr algn="l"/>
            <a:r>
              <a:rPr lang="en-US" sz="4400" kern="1200" dirty="0">
                <a:solidFill>
                  <a:schemeClr val="tx1"/>
                </a:solidFill>
                <a:latin typeface="+mj-lt"/>
                <a:ea typeface="+mj-ea"/>
                <a:cs typeface="+mj-cs"/>
              </a:rPr>
              <a:t>Challenges.</a:t>
            </a:r>
          </a:p>
        </p:txBody>
      </p:sp>
      <p:sp>
        <p:nvSpPr>
          <p:cNvPr id="189" name="Freeform: Shape 188">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82" name="Shape 87">
            <a:extLst>
              <a:ext uri="{FF2B5EF4-FFF2-40B4-BE49-F238E27FC236}">
                <a16:creationId xmlns:a16="http://schemas.microsoft.com/office/drawing/2014/main" id="{2056C605-C13E-44D7-83AD-F150A482C423}"/>
              </a:ext>
            </a:extLst>
          </p:cNvPr>
          <p:cNvGraphicFramePr/>
          <p:nvPr>
            <p:extLst>
              <p:ext uri="{D42A27DB-BD31-4B8C-83A1-F6EECF244321}">
                <p14:modId xmlns:p14="http://schemas.microsoft.com/office/powerpoint/2010/main" val="2893198255"/>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ángulo 1">
            <a:extLst>
              <a:ext uri="{FF2B5EF4-FFF2-40B4-BE49-F238E27FC236}">
                <a16:creationId xmlns:a16="http://schemas.microsoft.com/office/drawing/2014/main" id="{6C80AAC4-9C99-3943-8B23-783FD85F0DC3}"/>
              </a:ext>
            </a:extLst>
          </p:cNvPr>
          <p:cNvSpPr/>
          <p:nvPr/>
        </p:nvSpPr>
        <p:spPr>
          <a:xfrm>
            <a:off x="5331502" y="5541779"/>
            <a:ext cx="6825521" cy="1200329"/>
          </a:xfrm>
          <a:prstGeom prst="rect">
            <a:avLst/>
          </a:prstGeom>
          <a:solidFill>
            <a:schemeClr val="bg1"/>
          </a:solidFill>
        </p:spPr>
        <p:txBody>
          <a:bodyPr wrap="square">
            <a:spAutoFit/>
          </a:bodyPr>
          <a:lstStyle/>
          <a:p>
            <a:pPr algn="ctr"/>
            <a:r>
              <a:rPr lang="en" dirty="0"/>
              <a:t>The real and present danger is to delude ourselves with the possibility, thanks to technological magic, of an economy of infinite growth with immediate gain and the saving of the earth's resources, all at the same time. Tim Jackson, in Prosperity without growth</a:t>
            </a:r>
            <a:endParaRPr lang="en-US" dirty="0"/>
          </a:p>
        </p:txBody>
      </p:sp>
    </p:spTree>
    <p:extLst>
      <p:ext uri="{BB962C8B-B14F-4D97-AF65-F5344CB8AC3E}">
        <p14:creationId xmlns:p14="http://schemas.microsoft.com/office/powerpoint/2010/main" val="338776504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3F21ED-4752-D44B-BEF1-496BF54CF76D}"/>
              </a:ext>
            </a:extLst>
          </p:cNvPr>
          <p:cNvSpPr>
            <a:spLocks noGrp="1"/>
          </p:cNvSpPr>
          <p:nvPr>
            <p:ph type="title"/>
          </p:nvPr>
        </p:nvSpPr>
        <p:spPr/>
        <p:txBody>
          <a:bodyPr/>
          <a:lstStyle/>
          <a:p>
            <a:r>
              <a:rPr lang="en-US" dirty="0"/>
              <a:t>Climate Change</a:t>
            </a:r>
          </a:p>
        </p:txBody>
      </p:sp>
      <p:sp>
        <p:nvSpPr>
          <p:cNvPr id="3" name="Marcador de texto 2">
            <a:extLst>
              <a:ext uri="{FF2B5EF4-FFF2-40B4-BE49-F238E27FC236}">
                <a16:creationId xmlns:a16="http://schemas.microsoft.com/office/drawing/2014/main" id="{3144524F-930E-BE4D-8F3F-11C957C33AE2}"/>
              </a:ext>
            </a:extLst>
          </p:cNvPr>
          <p:cNvSpPr>
            <a:spLocks noGrp="1"/>
          </p:cNvSpPr>
          <p:nvPr>
            <p:ph type="body" sz="quarter" idx="1"/>
          </p:nvPr>
        </p:nvSpPr>
        <p:spPr/>
        <p:txBody>
          <a:bodyPr/>
          <a:lstStyle/>
          <a:p>
            <a:endParaRPr lang="en-US" dirty="0"/>
          </a:p>
        </p:txBody>
      </p:sp>
      <p:sp>
        <p:nvSpPr>
          <p:cNvPr id="4" name="Marcador de texto 3">
            <a:extLst>
              <a:ext uri="{FF2B5EF4-FFF2-40B4-BE49-F238E27FC236}">
                <a16:creationId xmlns:a16="http://schemas.microsoft.com/office/drawing/2014/main" id="{F398978C-0D0B-C144-88A8-0D75963D4F33}"/>
              </a:ext>
            </a:extLst>
          </p:cNvPr>
          <p:cNvSpPr>
            <a:spLocks noGrp="1"/>
          </p:cNvSpPr>
          <p:nvPr>
            <p:ph type="body" sz="half" idx="13"/>
          </p:nvPr>
        </p:nvSpPr>
        <p:spPr/>
        <p:txBody>
          <a:bodyPr/>
          <a:lstStyle/>
          <a:p>
            <a:r>
              <a:rPr lang="en-US" dirty="0"/>
              <a:t>A warming Planet</a:t>
            </a:r>
          </a:p>
        </p:txBody>
      </p:sp>
    </p:spTree>
    <p:extLst>
      <p:ext uri="{BB962C8B-B14F-4D97-AF65-F5344CB8AC3E}">
        <p14:creationId xmlns:p14="http://schemas.microsoft.com/office/powerpoint/2010/main" val="371200067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Marcador de contenido 4"/>
          <p:cNvPicPr>
            <a:picLocks noChangeAspect="1"/>
          </p:cNvPicPr>
          <p:nvPr/>
        </p:nvPicPr>
        <p:blipFill rotWithShape="1">
          <a:blip r:embed="rId3">
            <a:alphaModFix/>
            <a:extLst>
              <a:ext uri="{28A0092B-C50C-407E-A947-70E740481C1C}">
                <a14:useLocalDpi xmlns:a14="http://schemas.microsoft.com/office/drawing/2010/main" val="0"/>
              </a:ext>
            </a:extLst>
          </a:blip>
          <a:srcRect l="24766" r="14804"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Marcador de contenido 3"/>
          <p:cNvSpPr>
            <a:spLocks noGrp="1"/>
          </p:cNvSpPr>
          <p:nvPr>
            <p:ph idx="1"/>
          </p:nvPr>
        </p:nvSpPr>
        <p:spPr>
          <a:xfrm>
            <a:off x="6096000" y="1521828"/>
            <a:ext cx="5816600" cy="4968913"/>
          </a:xfrm>
          <a:prstGeom prst="rect">
            <a:avLst/>
          </a:prstGeom>
        </p:spPr>
        <p:txBody>
          <a:bodyPr anchor="ctr">
            <a:noAutofit/>
          </a:bodyPr>
          <a:lstStyle/>
          <a:p>
            <a:pPr marL="0" indent="0" algn="just">
              <a:buNone/>
              <a:defRPr/>
            </a:pPr>
            <a:r>
              <a:rPr lang="es-AR" sz="2000" b="1" dirty="0">
                <a:solidFill>
                  <a:srgbClr val="000000"/>
                </a:solidFill>
              </a:rPr>
              <a:t>1</a:t>
            </a:r>
            <a:r>
              <a:rPr lang="en-US" sz="2000" b="1" dirty="0">
                <a:solidFill>
                  <a:srgbClr val="000000"/>
                </a:solidFill>
              </a:rPr>
              <a:t>. What is climate change?</a:t>
            </a:r>
          </a:p>
          <a:p>
            <a:pPr marL="0" indent="0" algn="just">
              <a:buNone/>
              <a:defRPr/>
            </a:pPr>
            <a:r>
              <a:rPr lang="en-US" sz="2000" dirty="0">
                <a:solidFill>
                  <a:srgbClr val="000000"/>
                </a:solidFill>
              </a:rPr>
              <a:t>An </a:t>
            </a:r>
            <a:r>
              <a:rPr lang="en-US" sz="2000" b="1" dirty="0">
                <a:solidFill>
                  <a:srgbClr val="000000"/>
                </a:solidFill>
              </a:rPr>
              <a:t>imbalance of energy</a:t>
            </a:r>
            <a:r>
              <a:rPr lang="en-US" sz="2000" dirty="0">
                <a:solidFill>
                  <a:srgbClr val="000000"/>
                </a:solidFill>
              </a:rPr>
              <a:t>, with a gain in favor of the Earth’s climate system (air, seas, ice, rivers, lakes, biomes, etc.).</a:t>
            </a:r>
          </a:p>
          <a:p>
            <a:pPr marL="0" indent="0" algn="just">
              <a:buNone/>
              <a:defRPr/>
            </a:pPr>
            <a:r>
              <a:rPr lang="en-US" sz="2000" b="1" dirty="0">
                <a:solidFill>
                  <a:srgbClr val="000000"/>
                </a:solidFill>
              </a:rPr>
              <a:t>2. How do we know?</a:t>
            </a:r>
          </a:p>
          <a:p>
            <a:pPr marL="0" indent="0" algn="just">
              <a:buNone/>
              <a:defRPr/>
            </a:pPr>
            <a:r>
              <a:rPr lang="en-US" sz="2000" b="1" dirty="0">
                <a:solidFill>
                  <a:srgbClr val="000000"/>
                </a:solidFill>
              </a:rPr>
              <a:t>We can measure it:</a:t>
            </a:r>
          </a:p>
          <a:p>
            <a:pPr marL="0" indent="0" algn="just">
              <a:buNone/>
              <a:defRPr/>
            </a:pPr>
            <a:r>
              <a:rPr lang="en-US" sz="2000" dirty="0">
                <a:solidFill>
                  <a:srgbClr val="000000"/>
                </a:solidFill>
              </a:rPr>
              <a:t>Since 2000, satellites can measure how much energy enters the earth from space (from the sun, mainly), and how much energy the earth emits into space.</a:t>
            </a:r>
          </a:p>
          <a:p>
            <a:pPr marL="0" indent="0" algn="just">
              <a:buNone/>
              <a:defRPr/>
            </a:pPr>
            <a:r>
              <a:rPr lang="en-US" sz="2000" dirty="0">
                <a:solidFill>
                  <a:srgbClr val="000000"/>
                </a:solidFill>
              </a:rPr>
              <a:t>The net energy balance: this gain is near 1 watt per meter square per year; </a:t>
            </a:r>
          </a:p>
          <a:p>
            <a:pPr marL="0" indent="0" algn="just">
              <a:buNone/>
              <a:defRPr/>
            </a:pPr>
            <a:r>
              <a:rPr lang="en-US" sz="2000" dirty="0">
                <a:solidFill>
                  <a:srgbClr val="000000"/>
                </a:solidFill>
              </a:rPr>
              <a:t>It means more heat flowing through the climate system.</a:t>
            </a:r>
            <a:endParaRPr lang="es-AR" sz="2000" dirty="0">
              <a:solidFill>
                <a:srgbClr val="000000"/>
              </a:solidFill>
            </a:endParaRPr>
          </a:p>
        </p:txBody>
      </p:sp>
    </p:spTree>
    <p:extLst>
      <p:ext uri="{BB962C8B-B14F-4D97-AF65-F5344CB8AC3E}">
        <p14:creationId xmlns:p14="http://schemas.microsoft.com/office/powerpoint/2010/main" val="3054817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37452" y="708896"/>
            <a:ext cx="10554548" cy="5539978"/>
          </a:xfrm>
          <a:prstGeom prst="rect">
            <a:avLst/>
          </a:prstGeom>
        </p:spPr>
        <p:txBody>
          <a:bodyPr wrap="square">
            <a:spAutoFit/>
          </a:bodyPr>
          <a:lstStyle/>
          <a:p>
            <a:pPr marL="91440" indent="-91440">
              <a:defRPr/>
            </a:pPr>
            <a:r>
              <a:rPr lang="en-US" sz="2800" b="1" dirty="0">
                <a:solidFill>
                  <a:schemeClr val="tx1">
                    <a:lumMod val="75000"/>
                    <a:lumOff val="25000"/>
                  </a:schemeClr>
                </a:solidFill>
              </a:rPr>
              <a:t>3. How do we know it is our responsibility?</a:t>
            </a:r>
          </a:p>
          <a:p>
            <a:pPr marL="91440" indent="-91440">
              <a:defRPr/>
            </a:pPr>
            <a:endParaRPr lang="en-US" sz="2800" b="1" dirty="0">
              <a:solidFill>
                <a:schemeClr val="tx1">
                  <a:lumMod val="75000"/>
                  <a:lumOff val="25000"/>
                </a:schemeClr>
              </a:solidFill>
            </a:endParaRPr>
          </a:p>
          <a:p>
            <a:pPr marL="457200" indent="-457200">
              <a:buFont typeface="Wingdings" panose="05000000000000000000" pitchFamily="2" charset="2"/>
              <a:buChar char="ü"/>
              <a:defRPr/>
            </a:pPr>
            <a:r>
              <a:rPr lang="en-US" sz="2800" dirty="0">
                <a:solidFill>
                  <a:schemeClr val="tx1">
                    <a:lumMod val="75000"/>
                    <a:lumOff val="25000"/>
                  </a:schemeClr>
                </a:solidFill>
              </a:rPr>
              <a:t>Very “cool”  scientific papers have shown that GHG concentrations are forcing the energy imbalance </a:t>
            </a:r>
          </a:p>
          <a:p>
            <a:pPr marL="457200" indent="-457200">
              <a:buFont typeface="Wingdings" panose="05000000000000000000" pitchFamily="2" charset="2"/>
              <a:buChar char="ü"/>
              <a:defRPr/>
            </a:pPr>
            <a:r>
              <a:rPr lang="en-US" sz="2800" dirty="0">
                <a:solidFill>
                  <a:schemeClr val="tx1">
                    <a:lumMod val="75000"/>
                    <a:lumOff val="25000"/>
                  </a:schemeClr>
                </a:solidFill>
              </a:rPr>
              <a:t>Basic physical concepts known from 1800:  radiation equilibrium temperature, Wien’s law, Planck’s law.</a:t>
            </a:r>
          </a:p>
          <a:p>
            <a:pPr marL="457200" indent="-457200">
              <a:buFont typeface="Wingdings" panose="05000000000000000000" pitchFamily="2" charset="2"/>
              <a:buChar char="ü"/>
              <a:defRPr/>
            </a:pPr>
            <a:r>
              <a:rPr lang="en-US" sz="2800" dirty="0">
                <a:solidFill>
                  <a:schemeClr val="tx1">
                    <a:lumMod val="75000"/>
                    <a:lumOff val="25000"/>
                  </a:schemeClr>
                </a:solidFill>
              </a:rPr>
              <a:t>Recently increasing lighter carbon isotopes  records (from fossils) with respect to the biological heavier records </a:t>
            </a:r>
          </a:p>
          <a:p>
            <a:pPr marL="457200" indent="-457200">
              <a:buFont typeface="Wingdings" panose="05000000000000000000" pitchFamily="2" charset="2"/>
              <a:buChar char="ü"/>
              <a:defRPr/>
            </a:pPr>
            <a:r>
              <a:rPr lang="en-US" sz="2800" dirty="0">
                <a:solidFill>
                  <a:schemeClr val="tx1">
                    <a:lumMod val="75000"/>
                    <a:lumOff val="25000"/>
                  </a:schemeClr>
                </a:solidFill>
              </a:rPr>
              <a:t>Reduction of oxygen molecules due to combustion.</a:t>
            </a:r>
          </a:p>
          <a:p>
            <a:pPr marL="457200" indent="-457200">
              <a:buFont typeface="Wingdings" panose="05000000000000000000" pitchFamily="2" charset="2"/>
              <a:buChar char="ü"/>
              <a:defRPr/>
            </a:pPr>
            <a:r>
              <a:rPr lang="en-US" sz="2800" dirty="0">
                <a:solidFill>
                  <a:schemeClr val="tx1">
                    <a:lumMod val="75000"/>
                    <a:lumOff val="25000"/>
                  </a:schemeClr>
                </a:solidFill>
              </a:rPr>
              <a:t>Climate models are cute to prove global warming.</a:t>
            </a:r>
          </a:p>
          <a:p>
            <a:pPr marL="457200" indent="-457200">
              <a:buFont typeface="Wingdings" panose="05000000000000000000" pitchFamily="2" charset="2"/>
              <a:buChar char="ü"/>
              <a:defRPr/>
            </a:pPr>
            <a:r>
              <a:rPr lang="en-US" sz="2800" dirty="0">
                <a:solidFill>
                  <a:schemeClr val="tx1">
                    <a:lumMod val="75000"/>
                    <a:lumOff val="25000"/>
                  </a:schemeClr>
                </a:solidFill>
              </a:rPr>
              <a:t>It is evident from historical and paleoclimatic records (proxy data) such ice cores, tree rings.</a:t>
            </a:r>
          </a:p>
          <a:p>
            <a:pPr marL="91440" indent="-91440">
              <a:defRPr/>
            </a:pPr>
            <a:endParaRPr lang="es-AR" b="1" dirty="0">
              <a:solidFill>
                <a:schemeClr val="tx1">
                  <a:lumMod val="75000"/>
                  <a:lumOff val="25000"/>
                </a:schemeClr>
              </a:solidFill>
            </a:endParaRPr>
          </a:p>
        </p:txBody>
      </p:sp>
    </p:spTree>
    <p:extLst>
      <p:ext uri="{BB962C8B-B14F-4D97-AF65-F5344CB8AC3E}">
        <p14:creationId xmlns:p14="http://schemas.microsoft.com/office/powerpoint/2010/main" val="2777153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15662" b="12114"/>
          <a:stretch/>
        </p:blipFill>
        <p:spPr>
          <a:xfrm>
            <a:off x="-1" y="10"/>
            <a:ext cx="12192001" cy="4666928"/>
          </a:xfrm>
          <a:prstGeom prst="rect">
            <a:avLst/>
          </a:prstGeom>
        </p:spPr>
      </p:pic>
      <p:pic>
        <p:nvPicPr>
          <p:cNvPr id="72" name="Picture 71">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4" name="Oval 73">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804998" y="4551037"/>
            <a:ext cx="5021782" cy="1509931"/>
          </a:xfrm>
        </p:spPr>
        <p:txBody>
          <a:bodyPr>
            <a:normAutofit/>
          </a:bodyPr>
          <a:lstStyle/>
          <a:p>
            <a:pPr eaLnBrk="1" fontAlgn="auto" hangingPunct="1">
              <a:spcAft>
                <a:spcPts val="0"/>
              </a:spcAft>
              <a:defRPr/>
            </a:pPr>
            <a:r>
              <a:rPr lang="es-AR" sz="4000">
                <a:solidFill>
                  <a:srgbClr val="000000"/>
                </a:solidFill>
              </a:rPr>
              <a:t>A Warming Climate</a:t>
            </a:r>
          </a:p>
        </p:txBody>
      </p:sp>
      <p:sp>
        <p:nvSpPr>
          <p:cNvPr id="13315" name="Marcador de contenido 2"/>
          <p:cNvSpPr>
            <a:spLocks noGrp="1"/>
          </p:cNvSpPr>
          <p:nvPr>
            <p:ph idx="1"/>
          </p:nvPr>
        </p:nvSpPr>
        <p:spPr>
          <a:xfrm>
            <a:off x="6470247" y="4551037"/>
            <a:ext cx="4926411" cy="1509935"/>
          </a:xfrm>
        </p:spPr>
        <p:txBody>
          <a:bodyPr anchor="ctr">
            <a:normAutofit/>
          </a:bodyPr>
          <a:lstStyle/>
          <a:p>
            <a:r>
              <a:rPr lang="en-US" altLang="es-AR" sz="1500">
                <a:solidFill>
                  <a:srgbClr val="000000"/>
                </a:solidFill>
              </a:rPr>
              <a:t>Schematic of those climate elements that would globally change in a context of global warming</a:t>
            </a:r>
          </a:p>
          <a:p>
            <a:endParaRPr lang="en-US" altLang="es-AR" sz="1500">
              <a:solidFill>
                <a:srgbClr val="000000"/>
              </a:solidFill>
            </a:endParaRPr>
          </a:p>
          <a:p>
            <a:r>
              <a:rPr lang="en-US" altLang="es-AR" sz="1500">
                <a:solidFill>
                  <a:srgbClr val="000000"/>
                </a:solidFill>
              </a:rPr>
              <a:t>Each of these indicators are observed and consistently give the heating pattern.</a:t>
            </a:r>
            <a:endParaRPr lang="es-AR" altLang="es-AR" sz="1500">
              <a:solidFill>
                <a:srgbClr val="000000"/>
              </a:solidFill>
            </a:endParaRPr>
          </a:p>
        </p:txBody>
      </p:sp>
      <p:sp>
        <p:nvSpPr>
          <p:cNvPr id="3" name="AutoShape 2" descr="https://upload.wikimedia.org/wikipedia/commons/1/17/Diagram_showing_ten_indicators_of_global_warming.pn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7769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1 Título"/>
          <p:cNvSpPr>
            <a:spLocks noGrp="1"/>
          </p:cNvSpPr>
          <p:nvPr>
            <p:ph type="title"/>
          </p:nvPr>
        </p:nvSpPr>
        <p:spPr>
          <a:xfrm>
            <a:off x="5297762" y="1053711"/>
            <a:ext cx="5638994" cy="1424446"/>
          </a:xfrm>
        </p:spPr>
        <p:txBody>
          <a:bodyPr>
            <a:normAutofit/>
          </a:bodyPr>
          <a:lstStyle/>
          <a:p>
            <a:pPr>
              <a:defRPr/>
            </a:pPr>
            <a:r>
              <a:rPr lang="en-US" altLang="es-AR" dirty="0">
                <a:solidFill>
                  <a:srgbClr val="FFFFFF"/>
                </a:solidFill>
              </a:rPr>
              <a:t>Ten warming indicators</a:t>
            </a:r>
            <a:br>
              <a:rPr lang="en-US" altLang="es-AR" dirty="0">
                <a:solidFill>
                  <a:srgbClr val="FFFFFF"/>
                </a:solidFill>
              </a:rPr>
            </a:br>
            <a:endParaRPr lang="en-US" dirty="0">
              <a:solidFill>
                <a:srgbClr val="FFFFFF"/>
              </a:solidFill>
            </a:endParaRP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704" y="2054889"/>
            <a:ext cx="4378586" cy="428006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7" name="Straight Connector 13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85" y="2054889"/>
            <a:ext cx="4402692" cy="324698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2 Marcador de contenido"/>
          <p:cNvSpPr>
            <a:spLocks noGrp="1"/>
          </p:cNvSpPr>
          <p:nvPr>
            <p:ph idx="1"/>
          </p:nvPr>
        </p:nvSpPr>
        <p:spPr>
          <a:xfrm>
            <a:off x="5297762" y="2799889"/>
            <a:ext cx="5747187" cy="2987543"/>
          </a:xfrm>
        </p:spPr>
        <p:txBody>
          <a:bodyPr anchor="t">
            <a:normAutofit/>
          </a:bodyPr>
          <a:lstStyle/>
          <a:p>
            <a:pPr eaLnBrk="1" hangingPunct="1"/>
            <a:r>
              <a:rPr lang="en-US" altLang="es-AR" sz="2400" dirty="0">
                <a:solidFill>
                  <a:srgbClr val="FFFFFF"/>
                </a:solidFill>
              </a:rPr>
              <a:t>(SOC 2009).</a:t>
            </a:r>
          </a:p>
          <a:p>
            <a:pPr eaLnBrk="1" hangingPunct="1"/>
            <a:endParaRPr lang="en-US" altLang="en-US" sz="2400" dirty="0">
              <a:solidFill>
                <a:srgbClr val="FFFFFF"/>
              </a:solidFill>
            </a:endParaRPr>
          </a:p>
        </p:txBody>
      </p:sp>
    </p:spTree>
    <p:extLst>
      <p:ext uri="{BB962C8B-B14F-4D97-AF65-F5344CB8AC3E}">
        <p14:creationId xmlns:p14="http://schemas.microsoft.com/office/powerpoint/2010/main" val="912658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BCD434-8C17-E449-A736-5611BBA6F7B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000" kern="1200">
                <a:solidFill>
                  <a:srgbClr val="FFFFFF"/>
                </a:solidFill>
                <a:latin typeface="+mj-lt"/>
                <a:ea typeface="+mj-ea"/>
                <a:cs typeface="+mj-cs"/>
              </a:rPr>
              <a:t>Global surface temperature anomaly against pre-industrial period, 1881-2018, </a:t>
            </a:r>
          </a:p>
        </p:txBody>
      </p:sp>
      <p:graphicFrame>
        <p:nvGraphicFramePr>
          <p:cNvPr id="5" name="Gráfico 4">
            <a:extLst>
              <a:ext uri="{FF2B5EF4-FFF2-40B4-BE49-F238E27FC236}">
                <a16:creationId xmlns:a16="http://schemas.microsoft.com/office/drawing/2014/main" id="{3EB7E4DF-3D19-9242-B463-7A02B50CD2AA}"/>
              </a:ext>
            </a:extLst>
          </p:cNvPr>
          <p:cNvGraphicFramePr>
            <a:graphicFrameLocks/>
          </p:cNvGraphicFramePr>
          <p:nvPr>
            <p:extLst/>
          </p:nvPr>
        </p:nvGraphicFramePr>
        <p:xfrm>
          <a:off x="4038600" y="961812"/>
          <a:ext cx="7188199" cy="4930987"/>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Conector recto de flecha 3">
            <a:extLst>
              <a:ext uri="{FF2B5EF4-FFF2-40B4-BE49-F238E27FC236}">
                <a16:creationId xmlns:a16="http://schemas.microsoft.com/office/drawing/2014/main" id="{271E3525-0D07-D449-81A9-B2EF899C3360}"/>
              </a:ext>
            </a:extLst>
          </p:cNvPr>
          <p:cNvCxnSpPr/>
          <p:nvPr/>
        </p:nvCxnSpPr>
        <p:spPr>
          <a:xfrm>
            <a:off x="10509813" y="474562"/>
            <a:ext cx="219919" cy="1331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340AE49E-DA4C-D940-A644-60233589E2A0}"/>
              </a:ext>
            </a:extLst>
          </p:cNvPr>
          <p:cNvSpPr txBox="1"/>
          <p:nvPr/>
        </p:nvSpPr>
        <p:spPr>
          <a:xfrm>
            <a:off x="9838481" y="226792"/>
            <a:ext cx="1145894" cy="369332"/>
          </a:xfrm>
          <a:prstGeom prst="rect">
            <a:avLst/>
          </a:prstGeom>
          <a:noFill/>
        </p:spPr>
        <p:txBody>
          <a:bodyPr wrap="square" rtlCol="0">
            <a:spAutoFit/>
          </a:bodyPr>
          <a:lstStyle/>
          <a:p>
            <a:r>
              <a:rPr lang="en-US" dirty="0"/>
              <a:t>2016</a:t>
            </a:r>
          </a:p>
        </p:txBody>
      </p:sp>
    </p:spTree>
    <p:extLst>
      <p:ext uri="{BB962C8B-B14F-4D97-AF65-F5344CB8AC3E}">
        <p14:creationId xmlns:p14="http://schemas.microsoft.com/office/powerpoint/2010/main" val="1382877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3BBFA5B-AE4E-7248-9F03-4952F352C54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4200">
                <a:solidFill>
                  <a:srgbClr val="FFFFFF"/>
                </a:solidFill>
              </a:rPr>
              <a:t>Global anomalies of air and sea temperature, 2018</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Marcador de contenido 5">
            <a:extLst>
              <a:ext uri="{FF2B5EF4-FFF2-40B4-BE49-F238E27FC236}">
                <a16:creationId xmlns:a16="http://schemas.microsoft.com/office/drawing/2014/main" id="{8DE4CDC0-B6BA-FC42-8E84-C86B05288193}"/>
              </a:ext>
            </a:extLst>
          </p:cNvPr>
          <p:cNvPicPr>
            <a:picLocks noGrp="1" noChangeAspect="1"/>
          </p:cNvPicPr>
          <p:nvPr>
            <p:ph idx="1"/>
          </p:nvPr>
        </p:nvPicPr>
        <p:blipFill rotWithShape="1">
          <a:blip r:embed="rId2"/>
          <a:srcRect t="5703" b="7888"/>
          <a:stretch/>
        </p:blipFill>
        <p:spPr>
          <a:xfrm>
            <a:off x="331567" y="2604699"/>
            <a:ext cx="5455917" cy="3641875"/>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Marcador de contenido 4" descr="Imagen que contiene texto&#10;&#10;&#10;&#10;Descripción generada automáticamente">
            <a:extLst>
              <a:ext uri="{FF2B5EF4-FFF2-40B4-BE49-F238E27FC236}">
                <a16:creationId xmlns:a16="http://schemas.microsoft.com/office/drawing/2014/main" id="{FB2997C9-642D-0043-8E70-999686640E8C}"/>
              </a:ext>
            </a:extLst>
          </p:cNvPr>
          <p:cNvPicPr>
            <a:picLocks noChangeAspect="1"/>
          </p:cNvPicPr>
          <p:nvPr/>
        </p:nvPicPr>
        <p:blipFill rotWithShape="1">
          <a:blip r:embed="rId3"/>
          <a:srcRect t="7888"/>
          <a:stretch/>
        </p:blipFill>
        <p:spPr>
          <a:xfrm>
            <a:off x="6445073" y="2484516"/>
            <a:ext cx="5455917" cy="3882241"/>
          </a:xfrm>
          <a:prstGeom prst="rect">
            <a:avLst/>
          </a:prstGeom>
        </p:spPr>
      </p:pic>
    </p:spTree>
    <p:extLst>
      <p:ext uri="{BB962C8B-B14F-4D97-AF65-F5344CB8AC3E}">
        <p14:creationId xmlns:p14="http://schemas.microsoft.com/office/powerpoint/2010/main" val="3641738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963877"/>
            <a:ext cx="3494362" cy="4930246"/>
          </a:xfrm>
        </p:spPr>
        <p:txBody>
          <a:bodyPr>
            <a:normAutofit/>
          </a:bodyPr>
          <a:lstStyle/>
          <a:p>
            <a:pPr algn="r"/>
            <a:r>
              <a:rPr lang="en-US" dirty="0">
                <a:solidFill>
                  <a:schemeClr val="accent1"/>
                </a:solidFill>
              </a:rPr>
              <a:t>Former Popes’ concerns on Ecology</a:t>
            </a:r>
          </a:p>
        </p:txBody>
      </p:sp>
      <p:sp>
        <p:nvSpPr>
          <p:cNvPr id="3" name="2 Marcador de contenido"/>
          <p:cNvSpPr>
            <a:spLocks noGrp="1"/>
          </p:cNvSpPr>
          <p:nvPr>
            <p:ph idx="1"/>
          </p:nvPr>
        </p:nvSpPr>
        <p:spPr>
          <a:xfrm>
            <a:off x="4976031" y="963877"/>
            <a:ext cx="6716297" cy="5691756"/>
          </a:xfrm>
        </p:spPr>
        <p:txBody>
          <a:bodyPr anchor="ctr">
            <a:normAutofit fontScale="92500"/>
          </a:bodyPr>
          <a:lstStyle/>
          <a:p>
            <a:pPr algn="just"/>
            <a:r>
              <a:rPr lang="en-US" sz="1500" dirty="0"/>
              <a:t>Within the Church, since the Council Vatican II there’s been a progressive understanding of environmental and ecological issues, as we human being through science and technology learn more about the consequences of our activities.</a:t>
            </a:r>
          </a:p>
          <a:p>
            <a:pPr algn="just"/>
            <a:r>
              <a:rPr lang="en-US" sz="1500" dirty="0"/>
              <a:t>Back in 1970, </a:t>
            </a:r>
            <a:r>
              <a:rPr lang="en-US" sz="1500" b="1" dirty="0"/>
              <a:t>the Pope Paul VI </a:t>
            </a:r>
            <a:r>
              <a:rPr lang="en-US" sz="1500" dirty="0"/>
              <a:t>warned about the consequences of a concept of development that is insensitive to its impact on the natural environment: </a:t>
            </a:r>
          </a:p>
          <a:p>
            <a:pPr marL="0" indent="0" algn="just">
              <a:buNone/>
            </a:pPr>
            <a:r>
              <a:rPr lang="en-US" sz="1800" i="1" dirty="0"/>
              <a:t>“</a:t>
            </a:r>
            <a:r>
              <a:rPr lang="en" sz="1800" i="1" dirty="0"/>
              <a:t>But the carrying out of these technical possibilities at an accelerated pace is not accomplished without dangerous repercussions on the balance of our natural surroundings. The progressive deterioration of that which has generally come to be called the environment, risks provoking a veritable ecological catastrophe. Already </a:t>
            </a:r>
            <a:r>
              <a:rPr lang="en" sz="1800" b="1" i="1" dirty="0"/>
              <a:t>we see the pollution of the air we breathe, the water we drink. We see the pollution of rivers, lakes, even oceans - to the point of inspiring fear of a true «biological death» in the near future, if energetic measures are not immediately and courageously taken and rigorously put into practice</a:t>
            </a:r>
            <a:r>
              <a:rPr lang="en" sz="1800" i="1" dirty="0"/>
              <a:t>. It is a formidable prospect which you must diligently explore in order to save from destruction the fruit of millions of years of natural and human selection. </a:t>
            </a:r>
            <a:r>
              <a:rPr lang="en-US" sz="1800" i="1" dirty="0"/>
              <a:t>." </a:t>
            </a:r>
          </a:p>
          <a:p>
            <a:pPr marL="0" indent="0">
              <a:buNone/>
            </a:pPr>
            <a:r>
              <a:rPr lang="en-US" sz="1500" dirty="0"/>
              <a:t>He added, </a:t>
            </a:r>
          </a:p>
          <a:p>
            <a:pPr marL="0" indent="0" algn="just">
              <a:buNone/>
            </a:pPr>
            <a:r>
              <a:rPr lang="en-US" sz="1500" i="1" dirty="0"/>
              <a:t>"</a:t>
            </a:r>
            <a:r>
              <a:rPr lang="en" sz="1500" b="1" i="1" dirty="0"/>
              <a:t>In brief, everything is bound up together. You must be attentive to the great consequences which follow on every intervention by man in the balance of nature, whose harmonious richness has been placed at his disposal in accordance with the living design of the Creator</a:t>
            </a:r>
            <a:r>
              <a:rPr lang="en-US" sz="1500" i="1" dirty="0"/>
              <a:t>"</a:t>
            </a:r>
          </a:p>
          <a:p>
            <a:pPr marL="0" indent="0">
              <a:buNone/>
            </a:pPr>
            <a:r>
              <a:rPr lang="en-US" sz="1500" dirty="0"/>
              <a:t>Speech during visit of Pope Paul VI to F.A.O. on the 25th Anniversary of its creation, Nov 16 1970 (#3).</a:t>
            </a:r>
          </a:p>
          <a:p>
            <a:endParaRPr lang="en-US" sz="1500" dirty="0"/>
          </a:p>
        </p:txBody>
      </p:sp>
    </p:spTree>
    <p:extLst>
      <p:ext uri="{BB962C8B-B14F-4D97-AF65-F5344CB8AC3E}">
        <p14:creationId xmlns:p14="http://schemas.microsoft.com/office/powerpoint/2010/main" val="1378681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E9D7CF-36DC-944A-8377-AB536DFE8EC3}"/>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kern="1200" dirty="0">
                <a:solidFill>
                  <a:srgbClr val="FFFFFF"/>
                </a:solidFill>
                <a:latin typeface="+mj-lt"/>
                <a:ea typeface="+mj-ea"/>
                <a:cs typeface="+mj-cs"/>
              </a:rPr>
              <a:t>In 2018 there is a peak of heat stored in the ocean</a:t>
            </a:r>
          </a:p>
        </p:txBody>
      </p:sp>
      <p:pic>
        <p:nvPicPr>
          <p:cNvPr id="11" name="Imagen 3">
            <a:extLst>
              <a:ext uri="{FF2B5EF4-FFF2-40B4-BE49-F238E27FC236}">
                <a16:creationId xmlns:a16="http://schemas.microsoft.com/office/drawing/2014/main" id="{7B63EEA8-D35D-C147-ADF8-171A23B896DB}"/>
              </a:ext>
            </a:extLst>
          </p:cNvPr>
          <p:cNvPicPr>
            <a:picLocks noGrp="1" noChangeAspect="1"/>
          </p:cNvPicPr>
          <p:nvPr>
            <p:ph idx="1"/>
          </p:nvPr>
        </p:nvPicPr>
        <p:blipFill>
          <a:blip r:embed="rId2"/>
          <a:stretch>
            <a:fillRect/>
          </a:stretch>
        </p:blipFill>
        <p:spPr>
          <a:xfrm>
            <a:off x="4724401" y="175029"/>
            <a:ext cx="5981700" cy="6329843"/>
          </a:xfrm>
          <a:prstGeom prst="rect">
            <a:avLst/>
          </a:prstGeom>
        </p:spPr>
      </p:pic>
    </p:spTree>
    <p:extLst>
      <p:ext uri="{BB962C8B-B14F-4D97-AF65-F5344CB8AC3E}">
        <p14:creationId xmlns:p14="http://schemas.microsoft.com/office/powerpoint/2010/main" val="471450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ángulo 3"/>
          <p:cNvSpPr>
            <a:spLocks noChangeArrowheads="1"/>
          </p:cNvSpPr>
          <p:nvPr/>
        </p:nvSpPr>
        <p:spPr bwMode="auto">
          <a:xfrm>
            <a:off x="1836639" y="1274763"/>
            <a:ext cx="851872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dirty="0"/>
              <a:t>In 2013 scientists estimated that the accumulation of caloric energy stacked in the western Pacific would eventually be broken at any time </a:t>
            </a:r>
            <a:br>
              <a:rPr lang="es-AR" altLang="en-US" sz="2400" dirty="0"/>
            </a:br>
            <a:br>
              <a:rPr lang="es-AR" altLang="en-US" sz="2400" dirty="0"/>
            </a:br>
            <a:r>
              <a:rPr lang="en-US" altLang="en-US" sz="2400" dirty="0"/>
              <a:t>The effect was precisely the El Ni</a:t>
            </a:r>
            <a:r>
              <a:rPr lang="es-ES" altLang="en-US" sz="2400" dirty="0" err="1"/>
              <a:t>ño</a:t>
            </a:r>
            <a:r>
              <a:rPr lang="es-ES" altLang="en-US" sz="2400" dirty="0"/>
              <a:t> </a:t>
            </a:r>
            <a:r>
              <a:rPr lang="en-US" altLang="en-US" sz="2400" dirty="0"/>
              <a:t>2015: the most intense in history</a:t>
            </a:r>
            <a:endParaRPr lang="es-AR" altLang="en-US" sz="2400" dirty="0"/>
          </a:p>
          <a:p>
            <a:pPr algn="ctr"/>
            <a:endParaRPr lang="es-AR" altLang="en-US" sz="2400" dirty="0"/>
          </a:p>
          <a:p>
            <a:pPr algn="ctr"/>
            <a:r>
              <a:rPr lang="es-AR" altLang="en-US" sz="2400" dirty="0"/>
              <a:t>Some people call it “super Niño”.</a:t>
            </a:r>
          </a:p>
          <a:p>
            <a:pPr algn="ctr"/>
            <a:endParaRPr lang="es-AR" altLang="en-US" sz="2400" dirty="0"/>
          </a:p>
          <a:p>
            <a:pPr algn="ctr"/>
            <a:endParaRPr lang="es-AR" altLang="en-US" sz="2400" dirty="0"/>
          </a:p>
          <a:p>
            <a:pPr algn="ctr"/>
            <a:r>
              <a:rPr lang="es-AR" altLang="en-US" sz="2400" dirty="0"/>
              <a:t>Now in 2018 energy is being accumulated again</a:t>
            </a:r>
          </a:p>
        </p:txBody>
      </p:sp>
    </p:spTree>
    <p:extLst>
      <p:ext uri="{BB962C8B-B14F-4D97-AF65-F5344CB8AC3E}">
        <p14:creationId xmlns:p14="http://schemas.microsoft.com/office/powerpoint/2010/main" val="1839601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Marcador de contenido 4" descr="Imagen que contiene texto&#10;&#10;&#10;&#10;Descripción generada automáticamente">
            <a:extLst>
              <a:ext uri="{FF2B5EF4-FFF2-40B4-BE49-F238E27FC236}">
                <a16:creationId xmlns:a16="http://schemas.microsoft.com/office/drawing/2014/main" id="{906C7359-5F87-5B40-B04B-0A0DDFBBF70D}"/>
              </a:ext>
            </a:extLst>
          </p:cNvPr>
          <p:cNvPicPr>
            <a:picLocks noGrp="1" noChangeAspect="1"/>
          </p:cNvPicPr>
          <p:nvPr>
            <p:ph idx="1"/>
          </p:nvPr>
        </p:nvPicPr>
        <p:blipFill>
          <a:blip r:embed="rId3"/>
          <a:stretch>
            <a:fillRect/>
          </a:stretch>
        </p:blipFill>
        <p:spPr>
          <a:xfrm>
            <a:off x="3236181" y="1568031"/>
            <a:ext cx="5462546" cy="3765670"/>
          </a:xfrm>
          <a:prstGeom prst="rect">
            <a:avLst/>
          </a:prstGeom>
        </p:spPr>
      </p:pic>
    </p:spTree>
    <p:extLst>
      <p:ext uri="{BB962C8B-B14F-4D97-AF65-F5344CB8AC3E}">
        <p14:creationId xmlns:p14="http://schemas.microsoft.com/office/powerpoint/2010/main" val="228776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4D62F2E-F689-464B-AD08-31802984D5C3}"/>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Sea Ice extent</a:t>
            </a:r>
          </a:p>
        </p:txBody>
      </p:sp>
      <p:pic>
        <p:nvPicPr>
          <p:cNvPr id="7" name="Imagen 6" descr="Imagen que contiene texto, mapa&#10;&#10;&#10;&#10;Descripción generada automáticamente">
            <a:extLst>
              <a:ext uri="{FF2B5EF4-FFF2-40B4-BE49-F238E27FC236}">
                <a16:creationId xmlns:a16="http://schemas.microsoft.com/office/drawing/2014/main" id="{7E9B23AF-C521-2F4A-9629-D73EE829E7D4}"/>
              </a:ext>
            </a:extLst>
          </p:cNvPr>
          <p:cNvPicPr>
            <a:picLocks noChangeAspect="1"/>
          </p:cNvPicPr>
          <p:nvPr/>
        </p:nvPicPr>
        <p:blipFill>
          <a:blip r:embed="rId2"/>
          <a:stretch>
            <a:fillRect/>
          </a:stretch>
        </p:blipFill>
        <p:spPr>
          <a:xfrm>
            <a:off x="320040" y="744793"/>
            <a:ext cx="5455917" cy="3123512"/>
          </a:xfrm>
          <a:prstGeom prst="rect">
            <a:avLst/>
          </a:prstGeom>
        </p:spPr>
      </p:pic>
      <p:pic>
        <p:nvPicPr>
          <p:cNvPr id="5" name="Marcador de contenido 4" descr="Imagen que contiene objeto&#10;&#10;&#10;&#10;Descripción generada automáticamente">
            <a:extLst>
              <a:ext uri="{FF2B5EF4-FFF2-40B4-BE49-F238E27FC236}">
                <a16:creationId xmlns:a16="http://schemas.microsoft.com/office/drawing/2014/main" id="{693EAFF0-EB4D-B049-A294-6E6410ECB484}"/>
              </a:ext>
            </a:extLst>
          </p:cNvPr>
          <p:cNvPicPr>
            <a:picLocks noGrp="1" noChangeAspect="1"/>
          </p:cNvPicPr>
          <p:nvPr>
            <p:ph idx="1"/>
          </p:nvPr>
        </p:nvPicPr>
        <p:blipFill>
          <a:blip r:embed="rId3"/>
          <a:stretch>
            <a:fillRect/>
          </a:stretch>
        </p:blipFill>
        <p:spPr>
          <a:xfrm>
            <a:off x="6416043" y="744793"/>
            <a:ext cx="5455917" cy="3123512"/>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518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a:extLst>
              <a:ext uri="{FF2B5EF4-FFF2-40B4-BE49-F238E27FC236}">
                <a16:creationId xmlns:a16="http://schemas.microsoft.com/office/drawing/2014/main" id="{6D01D524-882A-694C-AA29-4CC932020E0E}"/>
              </a:ext>
            </a:extLst>
          </p:cNvPr>
          <p:cNvPicPr>
            <a:picLocks noGrp="1" noChangeAspect="1"/>
          </p:cNvPicPr>
          <p:nvPr>
            <p:ph idx="1"/>
          </p:nvPr>
        </p:nvPicPr>
        <p:blipFill>
          <a:blip r:embed="rId2"/>
          <a:stretch>
            <a:fillRect/>
          </a:stretch>
        </p:blipFill>
        <p:spPr>
          <a:xfrm>
            <a:off x="3084613" y="643467"/>
            <a:ext cx="6022774" cy="5571066"/>
          </a:xfrm>
          <a:prstGeom prst="rect">
            <a:avLst/>
          </a:prstGeom>
        </p:spPr>
      </p:pic>
    </p:spTree>
    <p:extLst>
      <p:ext uri="{BB962C8B-B14F-4D97-AF65-F5344CB8AC3E}">
        <p14:creationId xmlns:p14="http://schemas.microsoft.com/office/powerpoint/2010/main" val="2569719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09" y="52240"/>
            <a:ext cx="10018713" cy="1752599"/>
          </a:xfrm>
        </p:spPr>
        <p:txBody>
          <a:bodyPr/>
          <a:lstStyle/>
          <a:p>
            <a:pPr>
              <a:defRPr/>
            </a:pPr>
            <a:r>
              <a:rPr lang="es-AR" dirty="0"/>
              <a:t>Global sea </a:t>
            </a:r>
            <a:r>
              <a:rPr lang="es-AR" dirty="0" err="1"/>
              <a:t>level</a:t>
            </a:r>
            <a:r>
              <a:rPr lang="es-AR" dirty="0"/>
              <a:t> </a:t>
            </a:r>
            <a:r>
              <a:rPr lang="es-AR" dirty="0" err="1"/>
              <a:t>rise</a:t>
            </a:r>
            <a:endParaRPr lang="es-AR" dirty="0"/>
          </a:p>
        </p:txBody>
      </p:sp>
      <p:pic>
        <p:nvPicPr>
          <p:cNvPr id="15363"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9374" t="13174" r="7497" b="3297"/>
          <a:stretch/>
        </p:blipFill>
        <p:spPr>
          <a:xfrm>
            <a:off x="2856855" y="1339351"/>
            <a:ext cx="7004117" cy="3940404"/>
          </a:xfrm>
        </p:spPr>
      </p:pic>
      <p:sp>
        <p:nvSpPr>
          <p:cNvPr id="3" name="Rectángulo 2"/>
          <p:cNvSpPr/>
          <p:nvPr/>
        </p:nvSpPr>
        <p:spPr>
          <a:xfrm>
            <a:off x="3445665" y="5508404"/>
            <a:ext cx="6096000" cy="923330"/>
          </a:xfrm>
          <a:prstGeom prst="rect">
            <a:avLst/>
          </a:prstGeom>
        </p:spPr>
        <p:txBody>
          <a:bodyPr>
            <a:spAutoFit/>
          </a:bodyPr>
          <a:lstStyle/>
          <a:p>
            <a:pPr algn="ctr"/>
            <a:r>
              <a:rPr lang="es-AR" b="1" dirty="0">
                <a:solidFill>
                  <a:srgbClr val="FF0000"/>
                </a:solidFill>
              </a:rPr>
              <a:t>SEA LEVEL RISE IS NOT EVENLY DISTRIBUTED. THERE ARE PLACES MORE AFFECTED THAN OTHERS, SUCH AS THE WESTERN EQUATORIAL PACIFIC BASIN.</a:t>
            </a:r>
            <a:endParaRPr lang="en-US" b="1" dirty="0">
              <a:solidFill>
                <a:srgbClr val="FF0000"/>
              </a:solidFill>
            </a:endParaRPr>
          </a:p>
        </p:txBody>
      </p:sp>
    </p:spTree>
    <p:extLst>
      <p:ext uri="{BB962C8B-B14F-4D97-AF65-F5344CB8AC3E}">
        <p14:creationId xmlns:p14="http://schemas.microsoft.com/office/powerpoint/2010/main" val="4047734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138715" y="375158"/>
            <a:ext cx="3979069" cy="1200329"/>
          </a:xfrm>
          <a:prstGeom prst="rect">
            <a:avLst/>
          </a:prstGeom>
        </p:spPr>
        <p:txBody>
          <a:bodyPr wrap="square">
            <a:spAutoFit/>
          </a:bodyPr>
          <a:lstStyle/>
          <a:p>
            <a:r>
              <a:rPr lang="en-US" b="1" dirty="0"/>
              <a:t>Satellite Data: from 1993 to present </a:t>
            </a:r>
          </a:p>
          <a:p>
            <a:r>
              <a:rPr lang="en-US" dirty="0"/>
              <a:t>Source: NASA Goddard Space Flight Center </a:t>
            </a:r>
          </a:p>
          <a:p>
            <a:r>
              <a:rPr lang="en-US" dirty="0"/>
              <a:t>Variation 3.4 ±0.4 mm per year:</a:t>
            </a:r>
            <a:endParaRPr lang="en-US" dirty="0">
              <a:effectLst/>
            </a:endParaRPr>
          </a:p>
        </p:txBody>
      </p:sp>
      <p:pic>
        <p:nvPicPr>
          <p:cNvPr id="3" name="Imagen 2"/>
          <p:cNvPicPr>
            <a:picLocks noChangeAspect="1"/>
          </p:cNvPicPr>
          <p:nvPr/>
        </p:nvPicPr>
        <p:blipFill rotWithShape="1">
          <a:blip r:embed="rId2"/>
          <a:srcRect b="11882"/>
          <a:stretch/>
        </p:blipFill>
        <p:spPr>
          <a:xfrm>
            <a:off x="1622368" y="0"/>
            <a:ext cx="6191942" cy="2712720"/>
          </a:xfrm>
          <a:prstGeom prst="rect">
            <a:avLst/>
          </a:prstGeom>
        </p:spPr>
      </p:pic>
      <p:pic>
        <p:nvPicPr>
          <p:cNvPr id="4" name="Imagen 3"/>
          <p:cNvPicPr>
            <a:picLocks noChangeAspect="1"/>
          </p:cNvPicPr>
          <p:nvPr/>
        </p:nvPicPr>
        <p:blipFill>
          <a:blip r:embed="rId3"/>
          <a:stretch>
            <a:fillRect/>
          </a:stretch>
        </p:blipFill>
        <p:spPr>
          <a:xfrm>
            <a:off x="1622368" y="2904003"/>
            <a:ext cx="6191942" cy="3953997"/>
          </a:xfrm>
          <a:prstGeom prst="rect">
            <a:avLst/>
          </a:prstGeom>
        </p:spPr>
      </p:pic>
      <p:sp>
        <p:nvSpPr>
          <p:cNvPr id="5" name="Rectángulo 4"/>
          <p:cNvSpPr/>
          <p:nvPr/>
        </p:nvSpPr>
        <p:spPr>
          <a:xfrm>
            <a:off x="8327011" y="3080455"/>
            <a:ext cx="3416754" cy="923330"/>
          </a:xfrm>
          <a:prstGeom prst="rect">
            <a:avLst/>
          </a:prstGeom>
        </p:spPr>
        <p:txBody>
          <a:bodyPr wrap="square">
            <a:spAutoFit/>
          </a:bodyPr>
          <a:lstStyle/>
          <a:p>
            <a:r>
              <a:rPr lang="en-US" b="1" dirty="0"/>
              <a:t>Land data: 1870-2000 </a:t>
            </a:r>
          </a:p>
          <a:p>
            <a:r>
              <a:rPr lang="en-US" dirty="0"/>
              <a:t>Tidal coastal records. </a:t>
            </a:r>
            <a:br>
              <a:rPr lang="en-US" dirty="0"/>
            </a:br>
            <a:r>
              <a:rPr lang="en-US" dirty="0"/>
              <a:t>Source: </a:t>
            </a:r>
            <a:r>
              <a:rPr lang="en-US" dirty="0">
                <a:hlinkClick r:id="rId4"/>
              </a:rPr>
              <a:t>CSIRO</a:t>
            </a:r>
            <a:r>
              <a:rPr lang="en-US" dirty="0"/>
              <a:t> </a:t>
            </a:r>
            <a:endParaRPr lang="en-US" dirty="0">
              <a:effectLst/>
            </a:endParaRPr>
          </a:p>
        </p:txBody>
      </p:sp>
    </p:spTree>
    <p:extLst>
      <p:ext uri="{BB962C8B-B14F-4D97-AF65-F5344CB8AC3E}">
        <p14:creationId xmlns:p14="http://schemas.microsoft.com/office/powerpoint/2010/main" val="734146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2001" y="803325"/>
            <a:ext cx="5314536" cy="1325563"/>
          </a:xfrm>
        </p:spPr>
        <p:txBody>
          <a:bodyPr>
            <a:normAutofit/>
          </a:bodyPr>
          <a:lstStyle/>
          <a:p>
            <a:pPr>
              <a:defRPr/>
            </a:pPr>
            <a:r>
              <a:rPr lang="es-AR" dirty="0"/>
              <a:t>GLOBAL WARMING</a:t>
            </a:r>
          </a:p>
        </p:txBody>
      </p:sp>
      <p:sp>
        <p:nvSpPr>
          <p:cNvPr id="3" name="Marcador de contenido 2"/>
          <p:cNvSpPr>
            <a:spLocks noGrp="1"/>
          </p:cNvSpPr>
          <p:nvPr>
            <p:ph idx="1"/>
          </p:nvPr>
        </p:nvSpPr>
        <p:spPr>
          <a:xfrm>
            <a:off x="495300" y="2128888"/>
            <a:ext cx="6254841" cy="3709382"/>
          </a:xfrm>
        </p:spPr>
        <p:txBody>
          <a:bodyPr anchor="t">
            <a:normAutofit/>
          </a:bodyPr>
          <a:lstStyle/>
          <a:p>
            <a:pPr>
              <a:defRPr/>
            </a:pPr>
            <a:r>
              <a:rPr lang="es-AR" sz="1500" dirty="0"/>
              <a:t>“</a:t>
            </a:r>
            <a:r>
              <a:rPr lang="en-US" sz="1500" b="1" dirty="0"/>
              <a:t>A very solid scientific consensus</a:t>
            </a:r>
            <a:r>
              <a:rPr lang="en-US" sz="1500" dirty="0"/>
              <a:t> indicates that we are presently witnessing a </a:t>
            </a:r>
            <a:r>
              <a:rPr lang="en-US" sz="1500" b="1" dirty="0"/>
              <a:t>disturbing warming </a:t>
            </a:r>
            <a:r>
              <a:rPr lang="en-US" sz="1500" dirty="0"/>
              <a:t>of the climatic system</a:t>
            </a:r>
            <a:r>
              <a:rPr lang="es-AR" sz="1500" dirty="0"/>
              <a:t>” (LS 23) </a:t>
            </a:r>
          </a:p>
          <a:p>
            <a:pPr marL="0" indent="0">
              <a:buFont typeface="Calibri" panose="020F0502020204030204" pitchFamily="34" charset="0"/>
              <a:buNone/>
              <a:defRPr/>
            </a:pPr>
            <a:r>
              <a:rPr lang="es-AR" sz="1500" dirty="0"/>
              <a:t>AND  </a:t>
            </a:r>
          </a:p>
          <a:p>
            <a:pPr>
              <a:defRPr/>
            </a:pPr>
            <a:r>
              <a:rPr lang="es-AR" sz="1500" dirty="0"/>
              <a:t>“</a:t>
            </a:r>
            <a:r>
              <a:rPr lang="en-US" sz="1500" dirty="0"/>
              <a:t>It represents one of </a:t>
            </a:r>
            <a:r>
              <a:rPr lang="en-US" sz="1500" b="1" dirty="0"/>
              <a:t>the principal challenges facing humanity </a:t>
            </a:r>
            <a:r>
              <a:rPr lang="en-US" sz="1500" dirty="0"/>
              <a:t>in our day</a:t>
            </a:r>
            <a:r>
              <a:rPr lang="es-AR" sz="1500" dirty="0"/>
              <a:t>” </a:t>
            </a:r>
          </a:p>
          <a:p>
            <a:pPr marL="0" indent="0">
              <a:buFont typeface="Calibri" panose="020F0502020204030204" pitchFamily="34" charset="0"/>
              <a:buNone/>
              <a:defRPr/>
            </a:pPr>
            <a:r>
              <a:rPr lang="es-AR" sz="1500" dirty="0"/>
              <a:t>THOUGH, it is MUCH WORSE </a:t>
            </a:r>
          </a:p>
          <a:p>
            <a:pPr>
              <a:defRPr/>
            </a:pPr>
            <a:r>
              <a:rPr lang="es-AR" sz="1500" dirty="0"/>
              <a:t>“</a:t>
            </a:r>
            <a:r>
              <a:rPr lang="en-US" sz="1500" dirty="0"/>
              <a:t>Many of those who possess more resources and economic or political power seem mostly to be concerned with </a:t>
            </a:r>
            <a:r>
              <a:rPr lang="en-US" sz="1500" b="1" dirty="0"/>
              <a:t>masking the problems or concealing their symptoms</a:t>
            </a:r>
            <a:r>
              <a:rPr lang="en-US" sz="1500" dirty="0"/>
              <a:t>, simply making efforts to reduce some of the negative impacts of climate change.</a:t>
            </a:r>
            <a:r>
              <a:rPr lang="es-AR" sz="1500" dirty="0"/>
              <a:t>” (LS 26). </a:t>
            </a:r>
          </a:p>
          <a:p>
            <a:pPr>
              <a:defRPr/>
            </a:pPr>
            <a:endParaRPr lang="es-AR" sz="1500" dirty="0"/>
          </a:p>
        </p:txBody>
      </p:sp>
      <p:pic>
        <p:nvPicPr>
          <p:cNvPr id="44036" name="Picture 2" descr="https://politikaucab.files.wordpress.com/2015/07/debate-ciudadano-2.jpg"/>
          <p:cNvPicPr>
            <a:picLocks noChangeAspect="1" noChangeArrowheads="1"/>
          </p:cNvPicPr>
          <p:nvPr/>
        </p:nvPicPr>
        <p:blipFill rotWithShape="1">
          <a:blip r:embed="rId2">
            <a:extLst>
              <a:ext uri="{28A0092B-C50C-407E-A947-70E740481C1C}">
                <a14:useLocalDpi xmlns:a14="http://schemas.microsoft.com/office/drawing/2010/main" val="0"/>
              </a:ext>
            </a:extLst>
          </a:blip>
          <a:srcRect l="13391" r="-1"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471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04443" y="-15873"/>
            <a:ext cx="10018713" cy="1752599"/>
          </a:xfrm>
        </p:spPr>
        <p:txBody>
          <a:bodyPr/>
          <a:lstStyle/>
          <a:p>
            <a:pPr eaLnBrk="1" fontAlgn="auto" hangingPunct="1">
              <a:spcAft>
                <a:spcPts val="0"/>
              </a:spcAft>
              <a:defRPr/>
            </a:pPr>
            <a:r>
              <a:rPr lang="es-AR" dirty="0">
                <a:solidFill>
                  <a:schemeClr val="tx1">
                    <a:lumMod val="75000"/>
                    <a:lumOff val="25000"/>
                  </a:schemeClr>
                </a:solidFill>
              </a:rPr>
              <a:t>EVERYTHING IS INTERCONNECTED</a:t>
            </a:r>
          </a:p>
        </p:txBody>
      </p:sp>
      <p:sp>
        <p:nvSpPr>
          <p:cNvPr id="3" name="Marcador de contenido 2"/>
          <p:cNvSpPr>
            <a:spLocks noGrp="1"/>
          </p:cNvSpPr>
          <p:nvPr>
            <p:ph idx="1"/>
          </p:nvPr>
        </p:nvSpPr>
        <p:spPr>
          <a:xfrm>
            <a:off x="856566" y="1625517"/>
            <a:ext cx="4121150" cy="3675062"/>
          </a:xfrm>
        </p:spPr>
        <p:txBody>
          <a:bodyPr rtlCol="0">
            <a:normAutofit fontScale="77500" lnSpcReduction="20000"/>
          </a:bodyPr>
          <a:lstStyle/>
          <a:p>
            <a:pPr marL="91440" indent="-91440">
              <a:defRPr/>
            </a:pPr>
            <a:r>
              <a:rPr lang="es-AR" dirty="0">
                <a:solidFill>
                  <a:schemeClr val="tx1">
                    <a:lumMod val="75000"/>
                    <a:lumOff val="25000"/>
                  </a:schemeClr>
                </a:solidFill>
              </a:rPr>
              <a:t>“</a:t>
            </a:r>
            <a:r>
              <a:rPr lang="en-US" dirty="0">
                <a:solidFill>
                  <a:schemeClr val="tx1">
                    <a:lumMod val="75000"/>
                    <a:lumOff val="25000"/>
                  </a:schemeClr>
                </a:solidFill>
              </a:rPr>
              <a:t>Today, however, we have to realize that a true ecological approach </a:t>
            </a:r>
            <a:r>
              <a:rPr lang="en-US" i="1" dirty="0">
                <a:solidFill>
                  <a:schemeClr val="tx1">
                    <a:lumMod val="75000"/>
                    <a:lumOff val="25000"/>
                  </a:schemeClr>
                </a:solidFill>
              </a:rPr>
              <a:t>always</a:t>
            </a:r>
            <a:r>
              <a:rPr lang="en-US" dirty="0">
                <a:solidFill>
                  <a:schemeClr val="tx1">
                    <a:lumMod val="75000"/>
                    <a:lumOff val="25000"/>
                  </a:schemeClr>
                </a:solidFill>
              </a:rPr>
              <a:t> becomes a  social approach; it must integrate questions of justice in debates on the environment, so as </a:t>
            </a:r>
            <a:r>
              <a:rPr lang="en-US" i="1" dirty="0">
                <a:solidFill>
                  <a:schemeClr val="tx1">
                    <a:lumMod val="75000"/>
                    <a:lumOff val="25000"/>
                  </a:schemeClr>
                </a:solidFill>
              </a:rPr>
              <a:t>to hear both the cry of  the earth and the cry of  the poor</a:t>
            </a:r>
            <a:r>
              <a:rPr lang="en-US" dirty="0">
                <a:solidFill>
                  <a:schemeClr val="tx1">
                    <a:lumMod val="75000"/>
                    <a:lumOff val="25000"/>
                  </a:schemeClr>
                </a:solidFill>
              </a:rPr>
              <a:t>.</a:t>
            </a:r>
            <a:r>
              <a:rPr lang="es-AR" dirty="0">
                <a:solidFill>
                  <a:schemeClr val="tx1">
                    <a:lumMod val="75000"/>
                    <a:lumOff val="25000"/>
                  </a:schemeClr>
                </a:solidFill>
              </a:rPr>
              <a:t>” (LS 49)</a:t>
            </a:r>
          </a:p>
          <a:p>
            <a:pPr marL="91440" indent="-91440" eaLnBrk="1" fontAlgn="auto" hangingPunct="1">
              <a:defRPr/>
            </a:pPr>
            <a:endParaRPr lang="es-AR" dirty="0">
              <a:solidFill>
                <a:schemeClr val="tx1">
                  <a:lumMod val="75000"/>
                  <a:lumOff val="25000"/>
                </a:schemeClr>
              </a:solidFill>
            </a:endParaRPr>
          </a:p>
          <a:p>
            <a:pPr marL="91440" indent="-91440">
              <a:defRPr/>
            </a:pPr>
            <a:r>
              <a:rPr lang="en-US" dirty="0">
                <a:solidFill>
                  <a:schemeClr val="tx1">
                    <a:lumMod val="75000"/>
                    <a:lumOff val="25000"/>
                  </a:schemeClr>
                </a:solidFill>
              </a:rPr>
              <a:t>The groaning of  sister Earth, which joins the groaning of the abandoned of the world, with a cry that demands another course</a:t>
            </a:r>
            <a:r>
              <a:rPr lang="es-AR" dirty="0">
                <a:solidFill>
                  <a:schemeClr val="tx1">
                    <a:lumMod val="75000"/>
                    <a:lumOff val="25000"/>
                  </a:schemeClr>
                </a:solidFill>
              </a:rPr>
              <a:t> (cf. LS 50).</a:t>
            </a:r>
          </a:p>
          <a:p>
            <a:pPr marL="91440" indent="-91440" eaLnBrk="1" fontAlgn="auto" hangingPunct="1">
              <a:defRPr/>
            </a:pPr>
            <a:endParaRPr lang="es-AR" dirty="0">
              <a:solidFill>
                <a:schemeClr val="tx1">
                  <a:lumMod val="75000"/>
                  <a:lumOff val="25000"/>
                </a:schemeClr>
              </a:solidFill>
            </a:endParaRPr>
          </a:p>
          <a:p>
            <a:pPr marL="91440" indent="-91440" eaLnBrk="1" fontAlgn="auto" hangingPunct="1">
              <a:defRPr/>
            </a:pPr>
            <a:endParaRPr lang="es-AR" dirty="0">
              <a:solidFill>
                <a:schemeClr val="tx1">
                  <a:lumMod val="75000"/>
                  <a:lumOff val="25000"/>
                </a:schemeClr>
              </a:solidFill>
            </a:endParaRPr>
          </a:p>
          <a:p>
            <a:pPr marL="91440" indent="-91440" eaLnBrk="1" fontAlgn="auto" hangingPunct="1">
              <a:defRPr/>
            </a:pPr>
            <a:endParaRPr lang="es-AR" dirty="0">
              <a:solidFill>
                <a:schemeClr val="tx1">
                  <a:lumMod val="75000"/>
                  <a:lumOff val="25000"/>
                </a:schemeClr>
              </a:solidFill>
            </a:endParaRPr>
          </a:p>
          <a:p>
            <a:pPr marL="91440" indent="-91440" eaLnBrk="1" fontAlgn="auto" hangingPunct="1">
              <a:defRPr/>
            </a:pPr>
            <a:endParaRPr lang="es-AR" dirty="0">
              <a:solidFill>
                <a:schemeClr val="tx1">
                  <a:lumMod val="75000"/>
                  <a:lumOff val="25000"/>
                </a:schemeClr>
              </a:solidFill>
            </a:endParaRPr>
          </a:p>
        </p:txBody>
      </p:sp>
      <p:pic>
        <p:nvPicPr>
          <p:cNvPr id="45060" name="Marcador de contenido 3"/>
          <p:cNvPicPr>
            <a:picLocks noChangeAspect="1"/>
          </p:cNvPicPr>
          <p:nvPr/>
        </p:nvPicPr>
        <p:blipFill>
          <a:blip r:embed="rId2">
            <a:extLst>
              <a:ext uri="{28A0092B-C50C-407E-A947-70E740481C1C}">
                <a14:useLocalDpi xmlns:a14="http://schemas.microsoft.com/office/drawing/2010/main" val="0"/>
              </a:ext>
            </a:extLst>
          </a:blip>
          <a:srcRect l="4985" t="13043" r="4533" b="491"/>
          <a:stretch>
            <a:fillRect/>
          </a:stretch>
        </p:blipFill>
        <p:spPr bwMode="auto">
          <a:xfrm>
            <a:off x="5377805" y="1677987"/>
            <a:ext cx="6545262"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CuadroTexto 4"/>
          <p:cNvSpPr txBox="1">
            <a:spLocks noChangeArrowheads="1"/>
          </p:cNvSpPr>
          <p:nvPr/>
        </p:nvSpPr>
        <p:spPr bwMode="auto">
          <a:xfrm>
            <a:off x="7171875" y="5382093"/>
            <a:ext cx="4662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AR" altLang="es-AR" dirty="0"/>
              <a:t>GLOBAL MEAN SEA LEVEL RISE</a:t>
            </a:r>
          </a:p>
        </p:txBody>
      </p:sp>
    </p:spTree>
    <p:extLst>
      <p:ext uri="{BB962C8B-B14F-4D97-AF65-F5344CB8AC3E}">
        <p14:creationId xmlns:p14="http://schemas.microsoft.com/office/powerpoint/2010/main" val="1002515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9370" y="0"/>
            <a:ext cx="7691451" cy="1752599"/>
          </a:xfrm>
        </p:spPr>
        <p:txBody>
          <a:bodyPr/>
          <a:lstStyle/>
          <a:p>
            <a:pPr eaLnBrk="1" fontAlgn="auto" hangingPunct="1">
              <a:spcAft>
                <a:spcPts val="0"/>
              </a:spcAft>
              <a:defRPr/>
            </a:pPr>
            <a:r>
              <a:rPr lang="en-US" dirty="0">
                <a:solidFill>
                  <a:schemeClr val="tx1">
                    <a:lumMod val="75000"/>
                    <a:lumOff val="25000"/>
                  </a:schemeClr>
                </a:solidFill>
              </a:rPr>
              <a:t>Countries that most emit CO2</a:t>
            </a:r>
          </a:p>
        </p:txBody>
      </p:sp>
      <p:sp>
        <p:nvSpPr>
          <p:cNvPr id="26627" name="Marcador de contenido 2"/>
          <p:cNvSpPr>
            <a:spLocks noGrp="1"/>
          </p:cNvSpPr>
          <p:nvPr>
            <p:ph idx="1"/>
          </p:nvPr>
        </p:nvSpPr>
        <p:spPr>
          <a:xfrm>
            <a:off x="809469" y="4349524"/>
            <a:ext cx="6984533" cy="1883493"/>
          </a:xfrm>
        </p:spPr>
        <p:txBody>
          <a:bodyPr/>
          <a:lstStyle/>
          <a:p>
            <a:pPr eaLnBrk="1" hangingPunct="1"/>
            <a:r>
              <a:rPr lang="es-AR" altLang="es-AR" dirty="0"/>
              <a:t>Emitimos el 0.88% del total global. Es poco, pero es creciente y mayor a la media global.</a:t>
            </a:r>
          </a:p>
          <a:p>
            <a:pPr eaLnBrk="1" hangingPunct="1"/>
            <a:r>
              <a:rPr lang="es-AR" altLang="es-AR" dirty="0"/>
              <a:t>La emisión per cápita es notable: estamos en la lista de los violetas</a:t>
            </a:r>
          </a:p>
        </p:txBody>
      </p:sp>
      <p:pic>
        <p:nvPicPr>
          <p:cNvPr id="26628"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1378" y="1349725"/>
            <a:ext cx="4119562"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9898" y="1474854"/>
            <a:ext cx="59563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ector recto de flecha 6"/>
          <p:cNvCxnSpPr/>
          <p:nvPr/>
        </p:nvCxnSpPr>
        <p:spPr>
          <a:xfrm>
            <a:off x="8742700" y="5033019"/>
            <a:ext cx="984250" cy="142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503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C224DA-4189-604D-83DA-5499132D1DF1}"/>
              </a:ext>
            </a:extLst>
          </p:cNvPr>
          <p:cNvPicPr>
            <a:picLocks noChangeAspect="1"/>
          </p:cNvPicPr>
          <p:nvPr/>
        </p:nvPicPr>
        <p:blipFill rotWithShape="1">
          <a:blip r:embed="rId2">
            <a:alphaModFix/>
            <a:extLst/>
          </a:blip>
          <a:srcRect l="20619" r="15048"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D56AA0B6-5AAB-064A-AD53-9A21D7C0BFE7}"/>
              </a:ext>
            </a:extLst>
          </p:cNvPr>
          <p:cNvSpPr>
            <a:spLocks noGrp="1"/>
          </p:cNvSpPr>
          <p:nvPr>
            <p:ph type="title"/>
          </p:nvPr>
        </p:nvSpPr>
        <p:spPr>
          <a:xfrm>
            <a:off x="804998" y="798445"/>
            <a:ext cx="4803636" cy="1311664"/>
          </a:xfrm>
        </p:spPr>
        <p:txBody>
          <a:bodyPr>
            <a:normAutofit/>
          </a:bodyPr>
          <a:lstStyle/>
          <a:p>
            <a:r>
              <a:rPr lang="en-US" sz="4100" dirty="0">
                <a:solidFill>
                  <a:srgbClr val="000000"/>
                </a:solidFill>
              </a:rPr>
              <a:t>Concerns on Ecological issues</a:t>
            </a:r>
          </a:p>
        </p:txBody>
      </p:sp>
      <p:sp>
        <p:nvSpPr>
          <p:cNvPr id="3" name="Marcador de contenido 2">
            <a:extLst>
              <a:ext uri="{FF2B5EF4-FFF2-40B4-BE49-F238E27FC236}">
                <a16:creationId xmlns:a16="http://schemas.microsoft.com/office/drawing/2014/main" id="{D87D7647-BF6B-D14F-859C-376CC4F22653}"/>
              </a:ext>
            </a:extLst>
          </p:cNvPr>
          <p:cNvSpPr>
            <a:spLocks noGrp="1"/>
          </p:cNvSpPr>
          <p:nvPr>
            <p:ph idx="1"/>
          </p:nvPr>
        </p:nvSpPr>
        <p:spPr>
          <a:xfrm>
            <a:off x="756582" y="2908554"/>
            <a:ext cx="4803636" cy="3629215"/>
          </a:xfrm>
        </p:spPr>
        <p:txBody>
          <a:bodyPr anchor="ctr">
            <a:normAutofit lnSpcReduction="10000"/>
          </a:bodyPr>
          <a:lstStyle/>
          <a:p>
            <a:pPr algn="just"/>
            <a:r>
              <a:rPr lang="en-US" sz="2000" dirty="0">
                <a:solidFill>
                  <a:srgbClr val="000000"/>
                </a:solidFill>
              </a:rPr>
              <a:t>In the Church, gradually, Justice and Peace opened up to Integrity of Creation, as a new horizon, as never done before, to take care of creation, to integrate the created things as an inherent part of the human life dignity for all human beings</a:t>
            </a:r>
            <a:r>
              <a:rPr lang="es-ES" sz="2000" dirty="0">
                <a:solidFill>
                  <a:srgbClr val="000000"/>
                </a:solidFill>
              </a:rPr>
              <a:t> </a:t>
            </a:r>
            <a:endParaRPr lang="en-US" sz="2000" dirty="0">
              <a:solidFill>
                <a:srgbClr val="000000"/>
              </a:solidFill>
            </a:endParaRPr>
          </a:p>
          <a:p>
            <a:pPr algn="just"/>
            <a:r>
              <a:rPr lang="en-US" sz="2000" dirty="0">
                <a:solidFill>
                  <a:srgbClr val="000000"/>
                </a:solidFill>
              </a:rPr>
              <a:t>Based on great work done by former Popes, Popes Francis has given us a gift.</a:t>
            </a:r>
          </a:p>
          <a:p>
            <a:pPr algn="just"/>
            <a:r>
              <a:rPr lang="en-US" sz="2000" dirty="0">
                <a:solidFill>
                  <a:srgbClr val="000000"/>
                </a:solidFill>
              </a:rPr>
              <a:t>He has taught us the link between Spirituality and the Care for Creation.</a:t>
            </a:r>
          </a:p>
          <a:p>
            <a:pPr algn="just"/>
            <a:r>
              <a:rPr lang="en-US" sz="2000" dirty="0">
                <a:solidFill>
                  <a:srgbClr val="000000"/>
                </a:solidFill>
              </a:rPr>
              <a:t>It is a matter of knowing how to read the sign of the times: in hope or in distress.</a:t>
            </a: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sp>
        <p:nvSpPr>
          <p:cNvPr id="5" name="Marcador de número de diapositiva 4">
            <a:extLst>
              <a:ext uri="{FF2B5EF4-FFF2-40B4-BE49-F238E27FC236}">
                <a16:creationId xmlns:a16="http://schemas.microsoft.com/office/drawing/2014/main" id="{4D3C9C90-9150-194C-9003-6479283B3E0E}"/>
              </a:ext>
            </a:extLst>
          </p:cNvPr>
          <p:cNvSpPr>
            <a:spLocks noGrp="1"/>
          </p:cNvSpPr>
          <p:nvPr>
            <p:ph type="sldNum" sz="quarter" idx="12"/>
          </p:nvPr>
        </p:nvSpPr>
        <p:spPr>
          <a:xfrm>
            <a:off x="10825930" y="6223702"/>
            <a:ext cx="570728" cy="314067"/>
          </a:xfrm>
        </p:spPr>
        <p:txBody>
          <a:bodyPr>
            <a:normAutofit/>
          </a:bodyPr>
          <a:lstStyle/>
          <a:p>
            <a:pPr>
              <a:spcAft>
                <a:spcPts val="600"/>
              </a:spcAft>
            </a:pPr>
            <a:fld id="{E2E36C04-F567-E84D-A198-8ED369DAD5B7}" type="slidenum">
              <a:rPr lang="en-US" sz="1100">
                <a:solidFill>
                  <a:srgbClr val="FFFFFF"/>
                </a:solidFill>
              </a:rPr>
              <a:pPr>
                <a:spcAft>
                  <a:spcPts val="600"/>
                </a:spcAft>
              </a:pPr>
              <a:t>4</a:t>
            </a:fld>
            <a:endParaRPr lang="en-US" sz="1100">
              <a:solidFill>
                <a:srgbClr val="FFFFFF"/>
              </a:solidFill>
            </a:endParaRPr>
          </a:p>
        </p:txBody>
      </p:sp>
    </p:spTree>
    <p:extLst>
      <p:ext uri="{BB962C8B-B14F-4D97-AF65-F5344CB8AC3E}">
        <p14:creationId xmlns:p14="http://schemas.microsoft.com/office/powerpoint/2010/main" val="467855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1F34AF-32AA-534A-8273-81E112870259}"/>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mj-lt"/>
                <a:ea typeface="+mj-ea"/>
                <a:cs typeface="+mj-cs"/>
              </a:rPr>
              <a:t>Science consensus on</a:t>
            </a:r>
          </a:p>
        </p:txBody>
      </p:sp>
      <p:graphicFrame>
        <p:nvGraphicFramePr>
          <p:cNvPr id="14" name="Marcador de contenido 2">
            <a:extLst>
              <a:ext uri="{FF2B5EF4-FFF2-40B4-BE49-F238E27FC236}">
                <a16:creationId xmlns:a16="http://schemas.microsoft.com/office/drawing/2014/main" id="{7E294050-7D73-4E20-9A23-7E6E6CBB2F36}"/>
              </a:ext>
            </a:extLst>
          </p:cNvPr>
          <p:cNvGraphicFramePr>
            <a:graphicFrameLocks noGrp="1"/>
          </p:cNvGraphicFramePr>
          <p:nvPr>
            <p:ph idx="1"/>
            <p:extLst>
              <p:ext uri="{D42A27DB-BD31-4B8C-83A1-F6EECF244321}">
                <p14:modId xmlns:p14="http://schemas.microsoft.com/office/powerpoint/2010/main" val="30995543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7188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Marcador de contenido 2"/>
          <p:cNvSpPr>
            <a:spLocks noGrp="1"/>
          </p:cNvSpPr>
          <p:nvPr>
            <p:ph idx="1"/>
          </p:nvPr>
        </p:nvSpPr>
        <p:spPr>
          <a:xfrm>
            <a:off x="5120640" y="804672"/>
            <a:ext cx="6281928" cy="5248656"/>
          </a:xfrm>
        </p:spPr>
        <p:txBody>
          <a:bodyPr anchor="ctr">
            <a:normAutofit/>
          </a:bodyPr>
          <a:lstStyle/>
          <a:p>
            <a:r>
              <a:rPr lang="en-US" sz="2000"/>
              <a:t>Climate change poses risks to people and ecosystems by exacerbating existing economic, environmental, health and societal threats, and generating new ones. </a:t>
            </a:r>
          </a:p>
          <a:p>
            <a:r>
              <a:rPr lang="en-US" sz="2000"/>
              <a:t>These risks increase disproportionately as the temperature increases. </a:t>
            </a:r>
          </a:p>
          <a:p>
            <a:r>
              <a:rPr lang="en-US" sz="2000"/>
              <a:t>Many systems are already at risk from climate change. </a:t>
            </a:r>
          </a:p>
          <a:p>
            <a:r>
              <a:rPr lang="en-US" sz="2000" b="1"/>
              <a:t>A rise of 2°C </a:t>
            </a:r>
            <a:r>
              <a:rPr lang="en-US" sz="2000"/>
              <a:t>above pre-industrial levels would lead to further increased risk from extreme weather and would place more ecosystems and cultures in significant danger. </a:t>
            </a:r>
          </a:p>
          <a:p>
            <a:r>
              <a:rPr lang="en-US" sz="2000" b="1"/>
              <a:t>At a rise of above 4°C</a:t>
            </a:r>
            <a:r>
              <a:rPr lang="en-US" sz="2000"/>
              <a:t>, the risks include substantial species extinction, global and regional food insecurity, and fundamental changes to human activities that today are taken for granted.</a:t>
            </a:r>
          </a:p>
          <a:p>
            <a:endParaRPr lang="en-US" sz="2000"/>
          </a:p>
          <a:p>
            <a:pPr marL="0" indent="0">
              <a:buNone/>
            </a:pPr>
            <a:r>
              <a:rPr lang="en-US" sz="2000"/>
              <a:t>HOW FAR ARE WE NOW FROM THESES THRESHOLDS?</a:t>
            </a:r>
            <a:endParaRPr lang="es-AR" sz="2000"/>
          </a:p>
          <a:p>
            <a:endParaRPr lang="es-AR" sz="2000"/>
          </a:p>
        </p:txBody>
      </p:sp>
    </p:spTree>
    <p:extLst>
      <p:ext uri="{BB962C8B-B14F-4D97-AF65-F5344CB8AC3E}">
        <p14:creationId xmlns:p14="http://schemas.microsoft.com/office/powerpoint/2010/main" val="1687974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6094105" y="802955"/>
            <a:ext cx="4977976" cy="1454051"/>
          </a:xfrm>
        </p:spPr>
        <p:txBody>
          <a:bodyPr>
            <a:normAutofit/>
          </a:bodyPr>
          <a:lstStyle/>
          <a:p>
            <a:pPr eaLnBrk="1" fontAlgn="auto" hangingPunct="1">
              <a:spcAft>
                <a:spcPts val="0"/>
              </a:spcAft>
              <a:defRPr/>
            </a:pPr>
            <a:r>
              <a:rPr lang="es-AR" sz="3700">
                <a:solidFill>
                  <a:srgbClr val="000000"/>
                </a:solidFill>
              </a:rPr>
              <a:t>2016 are record!</a:t>
            </a:r>
            <a:br>
              <a:rPr lang="es-AR" sz="3700">
                <a:solidFill>
                  <a:srgbClr val="000000"/>
                </a:solidFill>
              </a:rPr>
            </a:br>
            <a:r>
              <a:rPr lang="es-AR" sz="3700">
                <a:solidFill>
                  <a:srgbClr val="000000"/>
                </a:solidFill>
              </a:rPr>
              <a:t>2018, the 4th warmest!</a:t>
            </a:r>
          </a:p>
        </p:txBody>
      </p:sp>
      <p:sp>
        <p:nvSpPr>
          <p:cNvPr id="7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3012" name="Picture 2" descr="D:\Downloads\5270017-vector-illustration-of-global-warming.jpg"/>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735" r="15336" b="-1"/>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Marcador de contenido 2"/>
          <p:cNvSpPr>
            <a:spLocks noGrp="1"/>
          </p:cNvSpPr>
          <p:nvPr>
            <p:ph idx="1"/>
          </p:nvPr>
        </p:nvSpPr>
        <p:spPr>
          <a:xfrm>
            <a:off x="6090574" y="2421682"/>
            <a:ext cx="4977578" cy="3639289"/>
          </a:xfrm>
        </p:spPr>
        <p:txBody>
          <a:bodyPr anchor="ctr">
            <a:normAutofit/>
          </a:bodyPr>
          <a:lstStyle/>
          <a:p>
            <a:pPr marL="0" indent="0" algn="ctr" eaLnBrk="1" hangingPunct="1">
              <a:buNone/>
            </a:pPr>
            <a:r>
              <a:rPr lang="es-AR" altLang="es-AR" sz="2000" b="1" dirty="0">
                <a:solidFill>
                  <a:srgbClr val="000000"/>
                </a:solidFill>
              </a:rPr>
              <a:t>GMST anomalies over </a:t>
            </a:r>
          </a:p>
          <a:p>
            <a:pPr marL="0" indent="0" algn="ctr" eaLnBrk="1" hangingPunct="1">
              <a:buNone/>
            </a:pPr>
            <a:r>
              <a:rPr lang="es-AR" altLang="es-AR" sz="2000" b="1" dirty="0">
                <a:solidFill>
                  <a:srgbClr val="000000"/>
                </a:solidFill>
              </a:rPr>
              <a:t>1.1°-1.3°C</a:t>
            </a:r>
          </a:p>
        </p:txBody>
      </p:sp>
    </p:spTree>
    <p:extLst>
      <p:ext uri="{BB962C8B-B14F-4D97-AF65-F5344CB8AC3E}">
        <p14:creationId xmlns:p14="http://schemas.microsoft.com/office/powerpoint/2010/main" val="3520829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4"/>
          <p:cNvPicPr>
            <a:picLocks noChangeAspect="1"/>
          </p:cNvPicPr>
          <p:nvPr/>
        </p:nvPicPr>
        <p:blipFill>
          <a:blip r:embed="rId2">
            <a:extLst>
              <a:ext uri="{28A0092B-C50C-407E-A947-70E740481C1C}">
                <a14:useLocalDpi xmlns:a14="http://schemas.microsoft.com/office/drawing/2010/main" val="0"/>
              </a:ext>
            </a:extLst>
          </a:blip>
          <a:srcRect b="44595"/>
          <a:stretch>
            <a:fillRect/>
          </a:stretch>
        </p:blipFill>
        <p:spPr>
          <a:xfrm>
            <a:off x="7677046" y="281402"/>
            <a:ext cx="4426158" cy="3335178"/>
          </a:xfrm>
          <a:prstGeom prst="rect">
            <a:avLst/>
          </a:prstGeom>
        </p:spPr>
      </p:pic>
      <p:sp>
        <p:nvSpPr>
          <p:cNvPr id="3" name="Marcador de contenido 2"/>
          <p:cNvSpPr>
            <a:spLocks noGrp="1"/>
          </p:cNvSpPr>
          <p:nvPr>
            <p:ph idx="1"/>
          </p:nvPr>
        </p:nvSpPr>
        <p:spPr>
          <a:xfrm>
            <a:off x="342732" y="218765"/>
            <a:ext cx="5905166" cy="1169366"/>
          </a:xfrm>
        </p:spPr>
        <p:txBody>
          <a:bodyPr>
            <a:normAutofit fontScale="92500"/>
          </a:bodyPr>
          <a:lstStyle/>
          <a:p>
            <a:pPr marL="0" indent="0" algn="just">
              <a:buNone/>
            </a:pPr>
            <a:r>
              <a:rPr lang="en-US" b="1" dirty="0"/>
              <a:t>5. Why do we do nothing yet to solve it?</a:t>
            </a:r>
          </a:p>
          <a:p>
            <a:pPr marL="0" indent="0" algn="just">
              <a:buNone/>
            </a:pPr>
            <a:r>
              <a:rPr lang="en-US" dirty="0"/>
              <a:t>Basically because of money </a:t>
            </a:r>
            <a:r>
              <a:rPr lang="en-US" sz="1800" dirty="0"/>
              <a:t>(article published by the Rolling Stone magazine) </a:t>
            </a:r>
          </a:p>
        </p:txBody>
      </p:sp>
      <p:sp>
        <p:nvSpPr>
          <p:cNvPr id="5" name="CuadroTexto 4"/>
          <p:cNvSpPr txBox="1"/>
          <p:nvPr/>
        </p:nvSpPr>
        <p:spPr>
          <a:xfrm>
            <a:off x="479072" y="1598719"/>
            <a:ext cx="5952488" cy="2308324"/>
          </a:xfrm>
          <a:prstGeom prst="rect">
            <a:avLst/>
          </a:prstGeom>
          <a:noFill/>
        </p:spPr>
        <p:txBody>
          <a:bodyPr wrap="square">
            <a:spAutoFit/>
          </a:bodyPr>
          <a:lstStyle/>
          <a:p>
            <a:pPr algn="just" eaLnBrk="1" fontAlgn="auto" hangingPunct="1">
              <a:spcBef>
                <a:spcPts val="0"/>
              </a:spcBef>
              <a:spcAft>
                <a:spcPts val="0"/>
              </a:spcAft>
              <a:defRPr/>
            </a:pPr>
            <a:r>
              <a:rPr lang="en-US" dirty="0">
                <a:latin typeface="+mn-lt"/>
              </a:rPr>
              <a:t>To keep the climate well below </a:t>
            </a:r>
            <a:r>
              <a:rPr lang="en-US" b="1" dirty="0">
                <a:latin typeface="+mn-lt"/>
              </a:rPr>
              <a:t>2°C of warming</a:t>
            </a:r>
            <a:r>
              <a:rPr lang="en-US" dirty="0">
                <a:latin typeface="+mn-lt"/>
              </a:rPr>
              <a:t>, we can emit no more than </a:t>
            </a:r>
            <a:r>
              <a:rPr lang="en-US" b="1" dirty="0">
                <a:latin typeface="+mn-lt"/>
              </a:rPr>
              <a:t>565 gigatons (5.65x10</a:t>
            </a:r>
            <a:r>
              <a:rPr lang="en-US" b="1" baseline="30000" dirty="0">
                <a:latin typeface="+mn-lt"/>
              </a:rPr>
              <a:t>14</a:t>
            </a:r>
            <a:r>
              <a:rPr lang="en-US" b="1" dirty="0">
                <a:latin typeface="+mn-lt"/>
              </a:rPr>
              <a:t> kg) of </a:t>
            </a:r>
            <a:r>
              <a:rPr lang="en-US" dirty="0">
                <a:latin typeface="+mn-lt"/>
              </a:rPr>
              <a:t> CO2 alongside the course of the current century (to stay reasonable safe)</a:t>
            </a:r>
          </a:p>
          <a:p>
            <a:pPr algn="just" eaLnBrk="1" fontAlgn="auto" hangingPunct="1">
              <a:spcBef>
                <a:spcPts val="0"/>
              </a:spcBef>
              <a:spcAft>
                <a:spcPts val="0"/>
              </a:spcAft>
              <a:defRPr/>
            </a:pPr>
            <a:endParaRPr lang="en-US" dirty="0">
              <a:latin typeface="+mn-lt"/>
            </a:endParaRPr>
          </a:p>
          <a:p>
            <a:pPr algn="just" eaLnBrk="1" fontAlgn="auto" hangingPunct="1">
              <a:spcBef>
                <a:spcPts val="0"/>
              </a:spcBef>
              <a:spcAft>
                <a:spcPts val="0"/>
              </a:spcAft>
              <a:defRPr/>
            </a:pPr>
            <a:r>
              <a:rPr lang="en-US" dirty="0">
                <a:latin typeface="+mn-lt"/>
              </a:rPr>
              <a:t>Oil companies </a:t>
            </a:r>
            <a:r>
              <a:rPr lang="en-US" dirty="0"/>
              <a:t>have estimated their sustainability based on revenues from current conventional fossil fuel reserves, which  if they were burnt it is estimated it will easily release </a:t>
            </a:r>
            <a:r>
              <a:rPr lang="en-US" b="1" dirty="0">
                <a:latin typeface="+mn-lt"/>
              </a:rPr>
              <a:t>2795 giga tons of  CO2</a:t>
            </a:r>
            <a:r>
              <a:rPr lang="en-US" dirty="0">
                <a:latin typeface="+mn-lt"/>
              </a:rPr>
              <a:t> in the period. </a:t>
            </a:r>
          </a:p>
        </p:txBody>
      </p:sp>
      <p:sp>
        <p:nvSpPr>
          <p:cNvPr id="7" name="Elipse 6"/>
          <p:cNvSpPr/>
          <p:nvPr/>
        </p:nvSpPr>
        <p:spPr>
          <a:xfrm>
            <a:off x="10522226" y="940135"/>
            <a:ext cx="1669774" cy="20177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a:p>
        </p:txBody>
      </p:sp>
      <p:sp>
        <p:nvSpPr>
          <p:cNvPr id="8" name="Rectángulo 7"/>
          <p:cNvSpPr/>
          <p:nvPr/>
        </p:nvSpPr>
        <p:spPr>
          <a:xfrm>
            <a:off x="7577666" y="424070"/>
            <a:ext cx="2855763" cy="319453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a:p>
        </p:txBody>
      </p:sp>
      <p:sp>
        <p:nvSpPr>
          <p:cNvPr id="9" name="Rectángulo 8"/>
          <p:cNvSpPr/>
          <p:nvPr/>
        </p:nvSpPr>
        <p:spPr>
          <a:xfrm>
            <a:off x="16039" y="4105119"/>
            <a:ext cx="12142270" cy="2677656"/>
          </a:xfrm>
          <a:prstGeom prst="rect">
            <a:avLst/>
          </a:prstGeom>
          <a:solidFill>
            <a:schemeClr val="accent1">
              <a:lumMod val="40000"/>
              <a:lumOff val="60000"/>
            </a:schemeClr>
          </a:solidFill>
        </p:spPr>
        <p:txBody>
          <a:bodyPr wrap="square">
            <a:spAutoFit/>
          </a:bodyPr>
          <a:lstStyle/>
          <a:p>
            <a:pPr marL="285750" indent="-285750" algn="just">
              <a:buFont typeface="Wingdings" panose="05000000000000000000" pitchFamily="2" charset="2"/>
              <a:buChar char="§"/>
              <a:defRPr/>
            </a:pPr>
            <a:r>
              <a:rPr lang="en-US" sz="2400" dirty="0"/>
              <a:t>i.e., five times higher than the threshold of safe warming adopted by the Paris Agreement.</a:t>
            </a:r>
          </a:p>
          <a:p>
            <a:pPr marL="285750" indent="-285750" algn="just">
              <a:buFont typeface="Wingdings" panose="05000000000000000000" pitchFamily="2" charset="2"/>
              <a:buChar char="§"/>
              <a:defRPr/>
            </a:pPr>
            <a:endParaRPr lang="en-US" sz="2400" dirty="0"/>
          </a:p>
          <a:p>
            <a:pPr marL="285750" indent="-285750" algn="just">
              <a:buFont typeface="Wingdings" panose="05000000000000000000" pitchFamily="2" charset="2"/>
              <a:buChar char="§"/>
              <a:defRPr/>
            </a:pPr>
            <a:r>
              <a:rPr lang="en-US" sz="2400" dirty="0"/>
              <a:t>i.e.,  about 80% of fossil fuel reservoirs must be kept there underground to fulfill the Paris Agreement.</a:t>
            </a:r>
          </a:p>
          <a:p>
            <a:pPr marL="285750" indent="-285750" algn="just">
              <a:buFont typeface="Wingdings" panose="05000000000000000000" pitchFamily="2" charset="2"/>
              <a:buChar char="§"/>
              <a:defRPr/>
            </a:pPr>
            <a:endParaRPr lang="en-US" sz="2400" dirty="0"/>
          </a:p>
          <a:p>
            <a:pPr marL="285750" indent="-285750" algn="just">
              <a:buFont typeface="Wingdings" panose="05000000000000000000" pitchFamily="2" charset="2"/>
              <a:buChar char="§"/>
              <a:defRPr/>
            </a:pPr>
            <a:r>
              <a:rPr lang="en-US" sz="2400" dirty="0"/>
              <a:t>Oil lobby is influencing political decisions to abort the International statement, and financing disinformation of media and the general public</a:t>
            </a:r>
            <a:r>
              <a:rPr lang="es-AR" sz="2400" dirty="0"/>
              <a:t>.</a:t>
            </a:r>
          </a:p>
        </p:txBody>
      </p:sp>
      <p:sp>
        <p:nvSpPr>
          <p:cNvPr id="11" name="Rectángulo 10"/>
          <p:cNvSpPr/>
          <p:nvPr/>
        </p:nvSpPr>
        <p:spPr>
          <a:xfrm>
            <a:off x="3215130" y="3807447"/>
            <a:ext cx="9059596" cy="276999"/>
          </a:xfrm>
          <a:prstGeom prst="rect">
            <a:avLst/>
          </a:prstGeom>
        </p:spPr>
        <p:txBody>
          <a:bodyPr wrap="none">
            <a:spAutoFit/>
          </a:bodyPr>
          <a:lstStyle/>
          <a:p>
            <a:r>
              <a:rPr lang="es-AR" altLang="es-AR" sz="1200" dirty="0">
                <a:solidFill>
                  <a:srgbClr val="000000"/>
                </a:solidFill>
                <a:latin typeface="Arial" panose="020B0604020202020204" pitchFamily="34" charset="0"/>
                <a:hlinkClick r:id="rId3"/>
              </a:rPr>
              <a:t>http://www.rollingstone.com/politics/news/global-warmings-terrifying-new-math-20120719</a:t>
            </a:r>
            <a:r>
              <a:rPr lang="es-AR" altLang="es-AR" sz="1200" dirty="0">
                <a:solidFill>
                  <a:srgbClr val="000000"/>
                </a:solidFill>
                <a:latin typeface="Arial" panose="020B0604020202020204" pitchFamily="34" charset="0"/>
              </a:rPr>
              <a:t>;  </a:t>
            </a:r>
            <a:r>
              <a:rPr lang="es-AR" altLang="es-AR" sz="1200" dirty="0" err="1">
                <a:solidFill>
                  <a:srgbClr val="000000"/>
                </a:solidFill>
                <a:latin typeface="Arial" panose="020B0604020202020204" pitchFamily="34" charset="0"/>
              </a:rPr>
              <a:t>Author</a:t>
            </a:r>
            <a:r>
              <a:rPr lang="es-AR" altLang="es-AR" sz="1200" dirty="0">
                <a:solidFill>
                  <a:srgbClr val="000000"/>
                </a:solidFill>
                <a:latin typeface="Arial" panose="020B0604020202020204" pitchFamily="34" charset="0"/>
              </a:rPr>
              <a:t>: Bill </a:t>
            </a:r>
            <a:r>
              <a:rPr lang="es-AR" altLang="es-AR" sz="1200" dirty="0" err="1">
                <a:solidFill>
                  <a:srgbClr val="000000"/>
                </a:solidFill>
                <a:latin typeface="Arial" panose="020B0604020202020204" pitchFamily="34" charset="0"/>
              </a:rPr>
              <a:t>McKibben</a:t>
            </a:r>
            <a:r>
              <a:rPr lang="es-AR" altLang="es-AR" sz="1200" dirty="0">
                <a:solidFill>
                  <a:srgbClr val="000000"/>
                </a:solidFill>
                <a:latin typeface="Arial" panose="020B0604020202020204" pitchFamily="34" charset="0"/>
              </a:rPr>
              <a:t>, EEUU, julio 2012</a:t>
            </a:r>
            <a:endParaRPr lang="es-AR" altLang="es-AR" sz="1200" dirty="0"/>
          </a:p>
        </p:txBody>
      </p:sp>
    </p:spTree>
    <p:extLst>
      <p:ext uri="{BB962C8B-B14F-4D97-AF65-F5344CB8AC3E}">
        <p14:creationId xmlns:p14="http://schemas.microsoft.com/office/powerpoint/2010/main" val="45009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4706" y="136992"/>
            <a:ext cx="5641294" cy="749259"/>
          </a:xfrm>
        </p:spPr>
        <p:txBody>
          <a:bodyPr/>
          <a:lstStyle/>
          <a:p>
            <a:pPr marL="0" indent="0">
              <a:buNone/>
            </a:pPr>
            <a:r>
              <a:rPr lang="es-ES" b="1" dirty="0"/>
              <a:t>6. </a:t>
            </a:r>
            <a:r>
              <a:rPr lang="es-ES" b="1" dirty="0" err="1"/>
              <a:t>What</a:t>
            </a:r>
            <a:r>
              <a:rPr lang="es-ES" b="1" dirty="0"/>
              <a:t> can </a:t>
            </a:r>
            <a:r>
              <a:rPr lang="es-ES" b="1" dirty="0" err="1"/>
              <a:t>we</a:t>
            </a:r>
            <a:r>
              <a:rPr lang="es-ES" b="1" dirty="0"/>
              <a:t> do?</a:t>
            </a:r>
          </a:p>
          <a:p>
            <a:pPr marL="0" indent="0">
              <a:buNone/>
            </a:pPr>
            <a:endParaRPr lang="es-ES" dirty="0"/>
          </a:p>
        </p:txBody>
      </p:sp>
      <p:sp>
        <p:nvSpPr>
          <p:cNvPr id="4" name="Marcador de contenido 2"/>
          <p:cNvSpPr txBox="1">
            <a:spLocks/>
          </p:cNvSpPr>
          <p:nvPr/>
        </p:nvSpPr>
        <p:spPr>
          <a:xfrm>
            <a:off x="381000" y="995472"/>
            <a:ext cx="11430000" cy="586252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defRPr/>
            </a:pPr>
            <a:r>
              <a:rPr lang="en-US" dirty="0">
                <a:solidFill>
                  <a:schemeClr val="tx1">
                    <a:lumMod val="75000"/>
                    <a:lumOff val="25000"/>
                  </a:schemeClr>
                </a:solidFill>
              </a:rPr>
              <a:t>Change your pattern of consumption  </a:t>
            </a:r>
          </a:p>
          <a:p>
            <a:pPr marL="0" indent="0" algn="ctr">
              <a:buNone/>
              <a:defRPr/>
            </a:pPr>
            <a:r>
              <a:rPr lang="en-US" dirty="0">
                <a:solidFill>
                  <a:schemeClr val="tx1">
                    <a:lumMod val="75000"/>
                    <a:lumOff val="25000"/>
                  </a:schemeClr>
                </a:solidFill>
              </a:rPr>
              <a:t>(social logic of disposables, the throw-away culture)</a:t>
            </a:r>
          </a:p>
          <a:p>
            <a:pPr marL="0" indent="0" algn="ctr">
              <a:buNone/>
              <a:defRPr/>
            </a:pPr>
            <a:endParaRPr lang="en-US" dirty="0">
              <a:solidFill>
                <a:schemeClr val="tx1">
                  <a:lumMod val="75000"/>
                  <a:lumOff val="25000"/>
                </a:schemeClr>
              </a:solidFill>
            </a:endParaRPr>
          </a:p>
          <a:p>
            <a:pPr>
              <a:buFont typeface="Wingdings" panose="05000000000000000000" pitchFamily="2" charset="2"/>
              <a:buChar char="ü"/>
              <a:defRPr/>
            </a:pPr>
            <a:r>
              <a:rPr lang="en-US" dirty="0">
                <a:solidFill>
                  <a:schemeClr val="tx1">
                    <a:lumMod val="75000"/>
                    <a:lumOff val="25000"/>
                  </a:schemeClr>
                </a:solidFill>
              </a:rPr>
              <a:t>Change your investment choices:</a:t>
            </a:r>
          </a:p>
          <a:p>
            <a:pPr>
              <a:buFont typeface="Wingdings" panose="05000000000000000000" pitchFamily="2" charset="2"/>
              <a:buChar char="ü"/>
              <a:defRPr/>
            </a:pPr>
            <a:endParaRPr lang="en-US" dirty="0">
              <a:solidFill>
                <a:schemeClr val="tx1">
                  <a:lumMod val="75000"/>
                  <a:lumOff val="25000"/>
                </a:schemeClr>
              </a:solidFill>
            </a:endParaRPr>
          </a:p>
          <a:p>
            <a:pPr algn="ctr">
              <a:buFont typeface="Wingdings" panose="05000000000000000000" pitchFamily="2" charset="2"/>
              <a:buChar char="Ø"/>
              <a:defRPr/>
            </a:pPr>
            <a:r>
              <a:rPr lang="en-US" b="1" i="1" dirty="0">
                <a:solidFill>
                  <a:schemeClr val="tx1">
                    <a:lumMod val="75000"/>
                    <a:lumOff val="25000"/>
                  </a:schemeClr>
                </a:solidFill>
              </a:rPr>
              <a:t> Stop fostering and investing money in oil-extractive industries as currently done.</a:t>
            </a:r>
          </a:p>
          <a:p>
            <a:pPr algn="ctr">
              <a:buFont typeface="Wingdings" panose="05000000000000000000" pitchFamily="2" charset="2"/>
              <a:buChar char="Ø"/>
              <a:defRPr/>
            </a:pPr>
            <a:r>
              <a:rPr lang="en-US" b="1" i="1" dirty="0">
                <a:solidFill>
                  <a:schemeClr val="tx1">
                    <a:lumMod val="75000"/>
                    <a:lumOff val="25000"/>
                  </a:schemeClr>
                </a:solidFill>
              </a:rPr>
              <a:t> Foster investment in alternative clean energies to lower their current price, as new better “business”</a:t>
            </a:r>
          </a:p>
          <a:p>
            <a:pPr algn="ctr">
              <a:buFont typeface="Wingdings" panose="05000000000000000000" pitchFamily="2" charset="2"/>
              <a:buChar char="Ø"/>
              <a:defRPr/>
            </a:pPr>
            <a:r>
              <a:rPr lang="en-US" b="1" i="1" dirty="0">
                <a:solidFill>
                  <a:schemeClr val="tx1">
                    <a:lumMod val="75000"/>
                    <a:lumOff val="25000"/>
                  </a:schemeClr>
                </a:solidFill>
              </a:rPr>
              <a:t>Support or joint a civil social organization (NGO) to advocate on  Global Climate Justice</a:t>
            </a:r>
          </a:p>
          <a:p>
            <a:pPr marL="0" indent="0">
              <a:buNone/>
              <a:defRPr/>
            </a:pPr>
            <a:endParaRPr lang="es-AR" dirty="0">
              <a:solidFill>
                <a:schemeClr val="tx1">
                  <a:lumMod val="75000"/>
                  <a:lumOff val="25000"/>
                </a:schemeClr>
              </a:solidFill>
            </a:endParaRPr>
          </a:p>
          <a:p>
            <a:pPr marL="0" indent="0">
              <a:buNone/>
              <a:defRPr/>
            </a:pPr>
            <a:r>
              <a:rPr lang="en-US" dirty="0">
                <a:solidFill>
                  <a:schemeClr val="tx1">
                    <a:lumMod val="75000"/>
                    <a:lumOff val="25000"/>
                  </a:schemeClr>
                </a:solidFill>
              </a:rPr>
              <a:t>Obvious, simple things</a:t>
            </a:r>
          </a:p>
          <a:p>
            <a:pPr>
              <a:buFont typeface="Wingdings" panose="05000000000000000000" pitchFamily="2" charset="2"/>
              <a:buChar char="ü"/>
              <a:defRPr/>
            </a:pPr>
            <a:r>
              <a:rPr lang="en-US" dirty="0">
                <a:solidFill>
                  <a:schemeClr val="tx1">
                    <a:lumMod val="75000"/>
                    <a:lumOff val="25000"/>
                  </a:schemeClr>
                </a:solidFill>
              </a:rPr>
              <a:t>Recycle, use it until it ends its useful life. (cf. LS 22, 26, 192)</a:t>
            </a:r>
          </a:p>
          <a:p>
            <a:pPr>
              <a:buFont typeface="Wingdings" panose="05000000000000000000" pitchFamily="2" charset="2"/>
              <a:buChar char="ü"/>
              <a:defRPr/>
            </a:pPr>
            <a:r>
              <a:rPr lang="en-US" dirty="0">
                <a:solidFill>
                  <a:schemeClr val="tx1">
                    <a:lumMod val="75000"/>
                    <a:lumOff val="25000"/>
                  </a:schemeClr>
                </a:solidFill>
              </a:rPr>
              <a:t>Be energy efficient (cf. LS 26, 164, 180, 192)</a:t>
            </a:r>
          </a:p>
          <a:p>
            <a:pPr>
              <a:buFont typeface="Wingdings" panose="05000000000000000000" pitchFamily="2" charset="2"/>
              <a:buChar char="ü"/>
              <a:defRPr/>
            </a:pPr>
            <a:r>
              <a:rPr lang="en-US" dirty="0">
                <a:solidFill>
                  <a:schemeClr val="tx1">
                    <a:lumMod val="75000"/>
                    <a:lumOff val="25000"/>
                  </a:schemeClr>
                </a:solidFill>
              </a:rPr>
              <a:t>Use public transport instead of your car (cf. LS 26, 58)</a:t>
            </a:r>
          </a:p>
          <a:p>
            <a:pPr>
              <a:buFont typeface="Wingdings" panose="05000000000000000000" pitchFamily="2" charset="2"/>
              <a:buChar char="ü"/>
              <a:defRPr/>
            </a:pPr>
            <a:r>
              <a:rPr lang="en-US" dirty="0">
                <a:solidFill>
                  <a:schemeClr val="tx1">
                    <a:lumMod val="75000"/>
                    <a:lumOff val="25000"/>
                  </a:schemeClr>
                </a:solidFill>
              </a:rPr>
              <a:t>Walk</a:t>
            </a:r>
          </a:p>
          <a:p>
            <a:pPr>
              <a:buFont typeface="Wingdings" panose="05000000000000000000" pitchFamily="2" charset="2"/>
              <a:buChar char="ü"/>
              <a:defRPr/>
            </a:pPr>
            <a:r>
              <a:rPr lang="en-US" dirty="0" err="1">
                <a:solidFill>
                  <a:schemeClr val="tx1">
                    <a:lumMod val="75000"/>
                    <a:lumOff val="25000"/>
                  </a:schemeClr>
                </a:solidFill>
              </a:rPr>
              <a:t>Ecc</a:t>
            </a:r>
            <a:r>
              <a:rPr lang="en-US" dirty="0">
                <a:solidFill>
                  <a:schemeClr val="tx1">
                    <a:lumMod val="75000"/>
                    <a:lumOff val="25000"/>
                  </a:schemeClr>
                </a:solidFill>
              </a:rPr>
              <a:t>.</a:t>
            </a:r>
          </a:p>
        </p:txBody>
      </p:sp>
    </p:spTree>
    <p:extLst>
      <p:ext uri="{BB962C8B-B14F-4D97-AF65-F5344CB8AC3E}">
        <p14:creationId xmlns:p14="http://schemas.microsoft.com/office/powerpoint/2010/main" val="3916539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6094105" y="802955"/>
            <a:ext cx="4977976" cy="1454051"/>
          </a:xfrm>
        </p:spPr>
        <p:txBody>
          <a:bodyPr>
            <a:normAutofit/>
          </a:bodyPr>
          <a:lstStyle/>
          <a:p>
            <a:r>
              <a:rPr lang="en-US" dirty="0">
                <a:solidFill>
                  <a:srgbClr val="000000"/>
                </a:solidFill>
              </a:rPr>
              <a:t>Thank you!</a:t>
            </a:r>
            <a:endParaRPr lang="es-AR" dirty="0">
              <a:solidFill>
                <a:srgbClr val="000000"/>
              </a:solidFill>
            </a:endParaRPr>
          </a:p>
        </p:txBody>
      </p:sp>
      <p:sp>
        <p:nvSpPr>
          <p:cNvPr id="2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C:\Users\Eduardo\Downloads\P1020561.JPG"/>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6371" r="21972" b="-1"/>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5846164" y="2421682"/>
            <a:ext cx="5221988" cy="3639289"/>
          </a:xfrm>
        </p:spPr>
        <p:txBody>
          <a:bodyPr anchor="ctr">
            <a:normAutofit/>
          </a:bodyPr>
          <a:lstStyle/>
          <a:p>
            <a:pPr marL="0" indent="0" algn="ctr">
              <a:buNone/>
            </a:pPr>
            <a:r>
              <a:rPr lang="en-US" sz="2000" dirty="0">
                <a:solidFill>
                  <a:srgbClr val="000000"/>
                </a:solidFill>
              </a:rPr>
              <a:t>“</a:t>
            </a:r>
            <a:r>
              <a:rPr lang="en-US" sz="2000" b="1" i="1" dirty="0">
                <a:solidFill>
                  <a:srgbClr val="000000"/>
                </a:solidFill>
              </a:rPr>
              <a:t>We need to strengthen the conviction that we are one single human family. There are no frontiers or barriers, political or social, behind which we can hide, still less is there room for the globalization of indifference</a:t>
            </a:r>
            <a:r>
              <a:rPr lang="en-US" sz="2000" dirty="0">
                <a:solidFill>
                  <a:srgbClr val="000000"/>
                </a:solidFill>
              </a:rPr>
              <a:t>” (LS 51)</a:t>
            </a:r>
          </a:p>
          <a:p>
            <a:pPr marL="0" indent="0">
              <a:buNone/>
            </a:pPr>
            <a:endParaRPr lang="es-AR" sz="2000" dirty="0">
              <a:solidFill>
                <a:srgbClr val="000000"/>
              </a:solidFill>
            </a:endParaRPr>
          </a:p>
        </p:txBody>
      </p:sp>
    </p:spTree>
    <p:extLst>
      <p:ext uri="{BB962C8B-B14F-4D97-AF65-F5344CB8AC3E}">
        <p14:creationId xmlns:p14="http://schemas.microsoft.com/office/powerpoint/2010/main" val="2032303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1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ítulo 1"/>
          <p:cNvSpPr>
            <a:spLocks noGrp="1"/>
          </p:cNvSpPr>
          <p:nvPr>
            <p:ph type="title"/>
          </p:nvPr>
        </p:nvSpPr>
        <p:spPr>
          <a:xfrm>
            <a:off x="535020" y="685800"/>
            <a:ext cx="2780271" cy="5105400"/>
          </a:xfrm>
        </p:spPr>
        <p:txBody>
          <a:bodyPr>
            <a:normAutofit/>
          </a:bodyPr>
          <a:lstStyle/>
          <a:p>
            <a:r>
              <a:rPr lang="es-ES" sz="4000">
                <a:solidFill>
                  <a:srgbClr val="FFFFFF"/>
                </a:solidFill>
              </a:rPr>
              <a:t>What’s not Laudato Si’?</a:t>
            </a:r>
            <a:endParaRPr lang="es-AR" sz="4000">
              <a:solidFill>
                <a:srgbClr val="FFFFFF"/>
              </a:solidFill>
            </a:endParaRPr>
          </a:p>
        </p:txBody>
      </p:sp>
      <p:graphicFrame>
        <p:nvGraphicFramePr>
          <p:cNvPr id="14" name="Marcador de contenido 2">
            <a:extLst>
              <a:ext uri="{FF2B5EF4-FFF2-40B4-BE49-F238E27FC236}">
                <a16:creationId xmlns:a16="http://schemas.microsoft.com/office/drawing/2014/main" id="{DB68E0CC-3943-41FD-B22F-A04EB4749262}"/>
              </a:ext>
            </a:extLst>
          </p:cNvPr>
          <p:cNvGraphicFramePr>
            <a:graphicFrameLocks noGrp="1"/>
          </p:cNvGraphicFramePr>
          <p:nvPr>
            <p:ph idx="1"/>
            <p:extLst>
              <p:ext uri="{D42A27DB-BD31-4B8C-83A1-F6EECF244321}">
                <p14:modId xmlns:p14="http://schemas.microsoft.com/office/powerpoint/2010/main" val="3643725707"/>
              </p:ext>
            </p:extLst>
          </p:nvPr>
        </p:nvGraphicFramePr>
        <p:xfrm>
          <a:off x="5010150" y="177800"/>
          <a:ext cx="678815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4214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9595" y="2633241"/>
            <a:ext cx="10457727" cy="3676079"/>
          </a:xfrm>
        </p:spPr>
        <p:txBody>
          <a:bodyPr>
            <a:normAutofit lnSpcReduction="10000"/>
          </a:bodyPr>
          <a:lstStyle/>
          <a:p>
            <a:pPr marL="457200" lvl="0" indent="-457200">
              <a:buFont typeface="+mj-lt"/>
              <a:buAutoNum type="arabicPeriod"/>
            </a:pPr>
            <a:r>
              <a:rPr lang="en-US" b="1" dirty="0"/>
              <a:t>The preferential option for the poor</a:t>
            </a:r>
            <a:r>
              <a:rPr lang="en-US" dirty="0"/>
              <a:t>, the most vulnerable of our global actions against nature</a:t>
            </a:r>
            <a:endParaRPr lang="es-AR" dirty="0"/>
          </a:p>
          <a:p>
            <a:pPr marL="457200" lvl="0" indent="-457200">
              <a:buFont typeface="+mj-lt"/>
              <a:buAutoNum type="arabicPeriod"/>
            </a:pPr>
            <a:r>
              <a:rPr lang="en-US" b="1" dirty="0"/>
              <a:t>Inter- and intra-generational justice</a:t>
            </a:r>
            <a:r>
              <a:rPr lang="en-US" dirty="0"/>
              <a:t>; in the core of his encyclical Francis questions: </a:t>
            </a:r>
            <a:r>
              <a:rPr lang="en-US" i="1" dirty="0"/>
              <a:t>“What kind of world do we want to leave to those who come after us, to children who are now growing up?</a:t>
            </a:r>
            <a:endParaRPr lang="es-AR" i="1" dirty="0"/>
          </a:p>
          <a:p>
            <a:pPr marL="457200" lvl="0" indent="-457200">
              <a:buFont typeface="+mj-lt"/>
              <a:buAutoNum type="arabicPeriod"/>
            </a:pPr>
            <a:r>
              <a:rPr lang="en-US" b="1" dirty="0"/>
              <a:t>Common but differentiated responsibility</a:t>
            </a:r>
            <a:r>
              <a:rPr lang="en-US" dirty="0"/>
              <a:t>, among the nations. We are all in charge of looking for solutions, but no evenly responsible.</a:t>
            </a:r>
            <a:endParaRPr lang="es-AR" dirty="0"/>
          </a:p>
          <a:p>
            <a:pPr marL="457200" lvl="0" indent="-457200">
              <a:buFont typeface="+mj-lt"/>
              <a:buAutoNum type="arabicPeriod"/>
            </a:pPr>
            <a:r>
              <a:rPr lang="en-US" b="1" dirty="0"/>
              <a:t>Orientation to the common good </a:t>
            </a:r>
            <a:r>
              <a:rPr lang="en-US" dirty="0"/>
              <a:t>in order to preserve nature and guarantee social Justice.</a:t>
            </a:r>
            <a:endParaRPr lang="es-AR" dirty="0"/>
          </a:p>
          <a:p>
            <a:endParaRPr lang="es-AR" dirty="0"/>
          </a:p>
        </p:txBody>
      </p:sp>
      <p:sp>
        <p:nvSpPr>
          <p:cNvPr id="4" name="CuadroTexto 3"/>
          <p:cNvSpPr txBox="1"/>
          <p:nvPr/>
        </p:nvSpPr>
        <p:spPr>
          <a:xfrm>
            <a:off x="188573" y="287070"/>
            <a:ext cx="6480720" cy="523220"/>
          </a:xfrm>
          <a:prstGeom prst="rect">
            <a:avLst/>
          </a:prstGeom>
          <a:noFill/>
        </p:spPr>
        <p:txBody>
          <a:bodyPr wrap="square" rtlCol="0">
            <a:spAutoFit/>
          </a:bodyPr>
          <a:lstStyle/>
          <a:p>
            <a:r>
              <a:rPr lang="en-US" sz="2800" b="1" dirty="0"/>
              <a:t>What the Encyclical does offer:</a:t>
            </a:r>
          </a:p>
        </p:txBody>
      </p:sp>
      <p:sp>
        <p:nvSpPr>
          <p:cNvPr id="5" name="CuadroTexto 4"/>
          <p:cNvSpPr txBox="1"/>
          <p:nvPr/>
        </p:nvSpPr>
        <p:spPr>
          <a:xfrm>
            <a:off x="3680961" y="1260100"/>
            <a:ext cx="5976664" cy="461665"/>
          </a:xfrm>
          <a:prstGeom prst="rect">
            <a:avLst/>
          </a:prstGeom>
          <a:noFill/>
        </p:spPr>
        <p:txBody>
          <a:bodyPr wrap="square" rtlCol="0">
            <a:spAutoFit/>
          </a:bodyPr>
          <a:lstStyle/>
          <a:p>
            <a:r>
              <a:rPr lang="en-US" sz="2400" dirty="0"/>
              <a:t>Fundamental principles to take actions</a:t>
            </a:r>
          </a:p>
        </p:txBody>
      </p:sp>
    </p:spTree>
    <p:extLst>
      <p:ext uri="{BB962C8B-B14F-4D97-AF65-F5344CB8AC3E}">
        <p14:creationId xmlns:p14="http://schemas.microsoft.com/office/powerpoint/2010/main" val="311569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E819526-6C84-2F4D-83D7-F8B1A17D3D2D}"/>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LS brings forth ethical lights on:</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Marcador de contenido 2">
            <a:extLst>
              <a:ext uri="{FF2B5EF4-FFF2-40B4-BE49-F238E27FC236}">
                <a16:creationId xmlns:a16="http://schemas.microsoft.com/office/drawing/2014/main" id="{1E1D1104-34C1-C140-9020-2D073329967D}"/>
              </a:ext>
            </a:extLst>
          </p:cNvPr>
          <p:cNvSpPr>
            <a:spLocks noGrp="1"/>
          </p:cNvSpPr>
          <p:nvPr>
            <p:ph idx="1"/>
          </p:nvPr>
        </p:nvSpPr>
        <p:spPr>
          <a:xfrm>
            <a:off x="4976031" y="963877"/>
            <a:ext cx="6377769" cy="4930246"/>
          </a:xfrm>
        </p:spPr>
        <p:txBody>
          <a:bodyPr anchor="ctr">
            <a:normAutofit/>
          </a:bodyPr>
          <a:lstStyle/>
          <a:p>
            <a:pPr>
              <a:buFont typeface="Wingdings" panose="05000000000000000000" pitchFamily="2" charset="2"/>
              <a:buChar char="Ø"/>
            </a:pPr>
            <a:r>
              <a:rPr lang="en-US" sz="1900" b="1" dirty="0"/>
              <a:t>The universal destination of goods</a:t>
            </a:r>
            <a:r>
              <a:rPr lang="en-US" sz="1900" dirty="0"/>
              <a:t>, contradicted by excessive consumerism in some countries that becomes impossible to generalize.</a:t>
            </a:r>
          </a:p>
          <a:p>
            <a:pPr>
              <a:buFont typeface="Wingdings" panose="05000000000000000000" pitchFamily="2" charset="2"/>
              <a:buChar char="Ø"/>
            </a:pPr>
            <a:r>
              <a:rPr lang="en-US" sz="1900" b="1" dirty="0"/>
              <a:t>The care of what is fragile and weak </a:t>
            </a:r>
            <a:r>
              <a:rPr lang="en-US" sz="1900" dirty="0"/>
              <a:t>against the overwhelming spirit of modern man. In this respect, care for the environment and the option for the poor go together like two realities that do not appear as economically profitable and does not go in line with the immediate revenue.</a:t>
            </a:r>
          </a:p>
          <a:p>
            <a:pPr>
              <a:buFont typeface="Wingdings" panose="05000000000000000000" pitchFamily="2" charset="2"/>
              <a:buChar char="Ø"/>
            </a:pPr>
            <a:r>
              <a:rPr lang="en-US" sz="1900" dirty="0"/>
              <a:t>Following this line, </a:t>
            </a:r>
            <a:r>
              <a:rPr lang="en-US" sz="1900" b="1" dirty="0"/>
              <a:t>a deep critique of the techno-economic paradigm </a:t>
            </a:r>
            <a:r>
              <a:rPr lang="en-US" sz="1900" dirty="0"/>
              <a:t>that currently rules the world and that can only lead to different ecological and social crisis.</a:t>
            </a:r>
          </a:p>
          <a:p>
            <a:pPr>
              <a:buFont typeface="Wingdings" panose="05000000000000000000" pitchFamily="2" charset="2"/>
              <a:buChar char="Ø"/>
            </a:pPr>
            <a:r>
              <a:rPr lang="en-US" sz="1900" b="1" dirty="0"/>
              <a:t>Human ecology and cultural ecology </a:t>
            </a:r>
            <a:r>
              <a:rPr lang="en-US" sz="1900" dirty="0"/>
              <a:t>(the preservation of cultural diversity)</a:t>
            </a:r>
          </a:p>
          <a:p>
            <a:pPr>
              <a:buFont typeface="Wingdings" panose="05000000000000000000" pitchFamily="2" charset="2"/>
              <a:buChar char="Ø"/>
            </a:pPr>
            <a:r>
              <a:rPr lang="en-US" sz="1900" b="1" dirty="0"/>
              <a:t>A spirituality that clearly incorporate the value of sobriety </a:t>
            </a:r>
            <a:r>
              <a:rPr lang="en-US" sz="1900" dirty="0"/>
              <a:t>and </a:t>
            </a:r>
            <a:r>
              <a:rPr lang="en-US" sz="1900" b="1" dirty="0"/>
              <a:t>sense of profound union </a:t>
            </a:r>
            <a:r>
              <a:rPr lang="en-US" sz="1900" dirty="0"/>
              <a:t>with everything that exists.</a:t>
            </a:r>
            <a:endParaRPr lang="es-AR" sz="1900" dirty="0"/>
          </a:p>
          <a:p>
            <a:endParaRPr lang="en-US" sz="1900" dirty="0"/>
          </a:p>
        </p:txBody>
      </p:sp>
    </p:spTree>
    <p:extLst>
      <p:ext uri="{BB962C8B-B14F-4D97-AF65-F5344CB8AC3E}">
        <p14:creationId xmlns:p14="http://schemas.microsoft.com/office/powerpoint/2010/main" val="252175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9A59F0-B37F-7F43-ACF5-8F9C2CD41943}"/>
              </a:ext>
            </a:extLst>
          </p:cNvPr>
          <p:cNvSpPr>
            <a:spLocks noGrp="1"/>
          </p:cNvSpPr>
          <p:nvPr>
            <p:ph type="title"/>
          </p:nvPr>
        </p:nvSpPr>
        <p:spPr>
          <a:xfrm>
            <a:off x="863029" y="1012004"/>
            <a:ext cx="3416158" cy="4795408"/>
          </a:xfrm>
        </p:spPr>
        <p:txBody>
          <a:bodyPr>
            <a:normAutofit/>
          </a:bodyPr>
          <a:lstStyle/>
          <a:p>
            <a:r>
              <a:rPr lang="en-US" dirty="0"/>
              <a:t>First paragraphs of </a:t>
            </a:r>
            <a:r>
              <a:rPr lang="en-US" dirty="0" err="1"/>
              <a:t>Laudato</a:t>
            </a:r>
            <a:r>
              <a:rPr lang="en-US" dirty="0"/>
              <a:t> Si’</a:t>
            </a:r>
          </a:p>
        </p:txBody>
      </p:sp>
      <p:graphicFrame>
        <p:nvGraphicFramePr>
          <p:cNvPr id="5" name="Marcador de contenido 2">
            <a:extLst>
              <a:ext uri="{FF2B5EF4-FFF2-40B4-BE49-F238E27FC236}">
                <a16:creationId xmlns:a16="http://schemas.microsoft.com/office/drawing/2014/main" id="{C7FB794A-3052-4E42-9962-65BD6E9D82B5}"/>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a:extLst>
              <a:ext uri="{FF2B5EF4-FFF2-40B4-BE49-F238E27FC236}">
                <a16:creationId xmlns:a16="http://schemas.microsoft.com/office/drawing/2014/main" id="{E5FB86E4-3A32-964B-AF1A-3DD49727B47E}"/>
              </a:ext>
            </a:extLst>
          </p:cNvPr>
          <p:cNvSpPr>
            <a:spLocks noGrp="1"/>
          </p:cNvSpPr>
          <p:nvPr>
            <p:ph type="sldNum" sz="quarter" idx="12"/>
          </p:nvPr>
        </p:nvSpPr>
        <p:spPr/>
        <p:txBody>
          <a:bodyPr/>
          <a:lstStyle/>
          <a:p>
            <a:fld id="{E2E36C04-F567-E84D-A198-8ED369DAD5B7}" type="slidenum">
              <a:rPr lang="en-US" smtClean="0"/>
              <a:t>8</a:t>
            </a:fld>
            <a:endParaRPr lang="en-US"/>
          </a:p>
        </p:txBody>
      </p:sp>
    </p:spTree>
    <p:extLst>
      <p:ext uri="{BB962C8B-B14F-4D97-AF65-F5344CB8AC3E}">
        <p14:creationId xmlns:p14="http://schemas.microsoft.com/office/powerpoint/2010/main" val="167734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F53D2-F5A2-844C-818A-88BD86BC93DE}"/>
              </a:ext>
            </a:extLst>
          </p:cNvPr>
          <p:cNvSpPr>
            <a:spLocks noGrp="1"/>
          </p:cNvSpPr>
          <p:nvPr>
            <p:ph type="title"/>
          </p:nvPr>
        </p:nvSpPr>
        <p:spPr>
          <a:xfrm>
            <a:off x="1136428" y="627564"/>
            <a:ext cx="7474172" cy="1325563"/>
          </a:xfrm>
        </p:spPr>
        <p:txBody>
          <a:bodyPr>
            <a:normAutofit/>
          </a:bodyPr>
          <a:lstStyle/>
          <a:p>
            <a:r>
              <a:rPr lang="en-US" sz="2800"/>
              <a:t>Francis rejects the “biblical” language of “domination” (LS 63-64).</a:t>
            </a:r>
            <a:br>
              <a:rPr lang="en-US" sz="2800"/>
            </a:br>
            <a:endParaRPr lang="en-US" sz="2800"/>
          </a:p>
        </p:txBody>
      </p:sp>
      <p:sp>
        <p:nvSpPr>
          <p:cNvPr id="3" name="Marcador de contenido 2">
            <a:extLst>
              <a:ext uri="{FF2B5EF4-FFF2-40B4-BE49-F238E27FC236}">
                <a16:creationId xmlns:a16="http://schemas.microsoft.com/office/drawing/2014/main" id="{B3E21ADC-0627-1945-A1C7-B577A9121E2A}"/>
              </a:ext>
            </a:extLst>
          </p:cNvPr>
          <p:cNvSpPr>
            <a:spLocks noGrp="1"/>
          </p:cNvSpPr>
          <p:nvPr>
            <p:ph idx="1"/>
          </p:nvPr>
        </p:nvSpPr>
        <p:spPr>
          <a:xfrm>
            <a:off x="1136429" y="2068643"/>
            <a:ext cx="6642543" cy="3660143"/>
          </a:xfrm>
        </p:spPr>
        <p:txBody>
          <a:bodyPr anchor="ctr">
            <a:normAutofit fontScale="92500" lnSpcReduction="10000"/>
          </a:bodyPr>
          <a:lstStyle/>
          <a:p>
            <a:pPr algn="just"/>
            <a:r>
              <a:rPr lang="en-US" sz="2200" dirty="0"/>
              <a:t>In Genesis, the environment of the earth is further presented using the metaphor of “the garden”, </a:t>
            </a:r>
          </a:p>
          <a:p>
            <a:pPr algn="just"/>
            <a:r>
              <a:rPr lang="en-US" sz="2200" dirty="0"/>
              <a:t>in which “God places the human being” “to cultivate it and care of it” (</a:t>
            </a:r>
            <a:r>
              <a:rPr lang="en-US" sz="2200" dirty="0" err="1"/>
              <a:t>Gn</a:t>
            </a:r>
            <a:r>
              <a:rPr lang="en-US" sz="2200" dirty="0"/>
              <a:t> 2:15). </a:t>
            </a:r>
          </a:p>
          <a:p>
            <a:pPr algn="just"/>
            <a:r>
              <a:rPr lang="en-US" sz="2200" dirty="0"/>
              <a:t>Therefore, human relationships with Nature, with the environment on Earth should be in such a manner as that work done by a steward. We were God’s stewards in the origins. </a:t>
            </a:r>
          </a:p>
          <a:p>
            <a:pPr algn="just"/>
            <a:r>
              <a:rPr lang="en-US" sz="2200" dirty="0"/>
              <a:t>Stewardship means the conscious and responsible management of something entrusted to one's care. We were instructed to "care of and till" God's Creation (</a:t>
            </a:r>
            <a:r>
              <a:rPr lang="en-US" sz="2200" dirty="0" err="1"/>
              <a:t>Gn</a:t>
            </a:r>
            <a:r>
              <a:rPr lang="en-US" sz="2200" dirty="0"/>
              <a:t> 2:15).</a:t>
            </a:r>
            <a:endParaRPr lang="es-ES" sz="2200" dirty="0"/>
          </a:p>
          <a:p>
            <a:endParaRPr lang="en-US" sz="1900" dirty="0"/>
          </a:p>
        </p:txBody>
      </p:sp>
      <p:sp>
        <p:nvSpPr>
          <p:cNvPr id="14"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6">
            <a:extLst>
              <a:ext uri="{FF2B5EF4-FFF2-40B4-BE49-F238E27FC236}">
                <a16:creationId xmlns:a16="http://schemas.microsoft.com/office/drawing/2014/main" id="{66E21488-28A4-480D-A602-C86AD9A42B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03581283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3446</Words>
  <Application>Microsoft Macintosh PowerPoint</Application>
  <PresentationFormat>Panorámica</PresentationFormat>
  <Paragraphs>247</Paragraphs>
  <Slides>45</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45</vt:i4>
      </vt:variant>
    </vt:vector>
  </HeadingPairs>
  <TitlesOfParts>
    <vt:vector size="52" baseType="lpstr">
      <vt:lpstr>Arial</vt:lpstr>
      <vt:lpstr>Calibri</vt:lpstr>
      <vt:lpstr>Calibri Light</vt:lpstr>
      <vt:lpstr>Rockwell</vt:lpstr>
      <vt:lpstr>Tahoma</vt:lpstr>
      <vt:lpstr>Wingdings</vt:lpstr>
      <vt:lpstr>Tema de Office</vt:lpstr>
      <vt:lpstr>Environmental Justice &amp; Climate Change</vt:lpstr>
      <vt:lpstr>Presentación de PowerPoint</vt:lpstr>
      <vt:lpstr>Former Popes’ concerns on Ecology</vt:lpstr>
      <vt:lpstr>Concerns on Ecological issues</vt:lpstr>
      <vt:lpstr>What’s not Laudato Si’?</vt:lpstr>
      <vt:lpstr>Presentación de PowerPoint</vt:lpstr>
      <vt:lpstr>LS brings forth ethical lights on:</vt:lpstr>
      <vt:lpstr>First paragraphs of Laudato Si’</vt:lpstr>
      <vt:lpstr>Francis rejects the “biblical” language of “domination” (LS 63-64). </vt:lpstr>
      <vt:lpstr>Integral Ecology</vt:lpstr>
      <vt:lpstr>SPIRITUALITY OF INTEGRAL ECOLOGY</vt:lpstr>
      <vt:lpstr>Contemplation, horizon of Spirituality</vt:lpstr>
      <vt:lpstr>Environment, space of contemplation</vt:lpstr>
      <vt:lpstr>LS 83, the turning point</vt:lpstr>
      <vt:lpstr>Integral Ecology, a paradigm of relationships</vt:lpstr>
      <vt:lpstr>The new paradigm</vt:lpstr>
      <vt:lpstr>Convictions of faith to heal the Planet</vt:lpstr>
      <vt:lpstr>Need of Mysticism</vt:lpstr>
      <vt:lpstr>Chapter 1, LS: the Sate of the Earth</vt:lpstr>
      <vt:lpstr>Presentación de PowerPoint</vt:lpstr>
      <vt:lpstr>The Earth, finite place</vt:lpstr>
      <vt:lpstr>Challenges.</vt:lpstr>
      <vt:lpstr>Climate Change</vt:lpstr>
      <vt:lpstr>Presentación de PowerPoint</vt:lpstr>
      <vt:lpstr>Presentación de PowerPoint</vt:lpstr>
      <vt:lpstr>A Warming Climate</vt:lpstr>
      <vt:lpstr>Ten warming indicators </vt:lpstr>
      <vt:lpstr>Global surface temperature anomaly against pre-industrial period, 1881-2018, </vt:lpstr>
      <vt:lpstr>Global anomalies of air and sea temperature, 2018</vt:lpstr>
      <vt:lpstr>Presentación de PowerPoint</vt:lpstr>
      <vt:lpstr>Presentación de PowerPoint</vt:lpstr>
      <vt:lpstr>Presentación de PowerPoint</vt:lpstr>
      <vt:lpstr>Sea Ice extent</vt:lpstr>
      <vt:lpstr>Presentación de PowerPoint</vt:lpstr>
      <vt:lpstr>Global sea level rise</vt:lpstr>
      <vt:lpstr>Presentación de PowerPoint</vt:lpstr>
      <vt:lpstr>GLOBAL WARMING</vt:lpstr>
      <vt:lpstr>EVERYTHING IS INTERCONNECTED</vt:lpstr>
      <vt:lpstr>Countries that most emit CO2</vt:lpstr>
      <vt:lpstr>Presentación de PowerPoint</vt:lpstr>
      <vt:lpstr>Presentación de PowerPoint</vt:lpstr>
      <vt:lpstr>2016 are record! 2018, the 4th warmest!</vt:lpstr>
      <vt:lpstr>Presentación de PowerPoint</vt:lpstr>
      <vt:lpstr>Presentación de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Justice &amp; Climate Change</dc:title>
  <dc:creator>Eduardo Agosta Scarel</dc:creator>
  <cp:lastModifiedBy>Microsoft Office User</cp:lastModifiedBy>
  <cp:revision>7</cp:revision>
  <cp:lastPrinted>2019-02-19T20:58:53Z</cp:lastPrinted>
  <dcterms:created xsi:type="dcterms:W3CDTF">2019-02-12T21:28:07Z</dcterms:created>
  <dcterms:modified xsi:type="dcterms:W3CDTF">2019-02-19T21:00:13Z</dcterms:modified>
</cp:coreProperties>
</file>